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6B3F"/>
    <a:srgbClr val="FFC203"/>
    <a:srgbClr val="0AA245"/>
    <a:srgbClr val="E8F5EC"/>
    <a:srgbClr val="F4F7F5"/>
    <a:srgbClr val="F5F5F5"/>
    <a:srgbClr val="F3F3F3"/>
    <a:srgbClr val="DCDDDE"/>
    <a:srgbClr val="6FAF9A"/>
    <a:srgbClr val="B7D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457" autoAdjust="0"/>
  </p:normalViewPr>
  <p:slideViewPr>
    <p:cSldViewPr snapToGrid="0">
      <p:cViewPr>
        <p:scale>
          <a:sx n="30" d="100"/>
          <a:sy n="30" d="100"/>
        </p:scale>
        <p:origin x="1968" y="-30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73AF30-13E1-42F5-B0D3-89AFB6535FD3}" type="datetimeFigureOut">
              <a:rPr lang="en-CA" smtClean="0"/>
              <a:t>2026-04-09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658942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73AF30-13E1-42F5-B0D3-89AFB6535FD3}" type="datetimeFigureOut">
              <a:rPr lang="en-CA" smtClean="0"/>
              <a:t>2026-04-09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155195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73AF30-13E1-42F5-B0D3-89AFB6535FD3}" type="datetimeFigureOut">
              <a:rPr lang="en-CA" smtClean="0"/>
              <a:t>2026-04-09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1463370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73AF30-13E1-42F5-B0D3-89AFB6535FD3}" type="datetimeFigureOut">
              <a:rPr lang="en-CA" smtClean="0"/>
              <a:t>2026-04-09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307921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73AF30-13E1-42F5-B0D3-89AFB6535FD3}" type="datetimeFigureOut">
              <a:rPr lang="en-CA" smtClean="0"/>
              <a:t>2026-04-09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2029866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73AF30-13E1-42F5-B0D3-89AFB6535FD3}" type="datetimeFigureOut">
              <a:rPr lang="en-CA" smtClean="0"/>
              <a:t>2026-04-09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1829908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73AF30-13E1-42F5-B0D3-89AFB6535FD3}" type="datetimeFigureOut">
              <a:rPr lang="en-CA" smtClean="0"/>
              <a:t>2026-04-09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422515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73AF30-13E1-42F5-B0D3-89AFB6535FD3}" type="datetimeFigureOut">
              <a:rPr lang="en-CA" smtClean="0"/>
              <a:t>2026-04-09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3117325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3AF30-13E1-42F5-B0D3-89AFB6535FD3}" type="datetimeFigureOut">
              <a:rPr lang="en-CA" smtClean="0"/>
              <a:t>2026-04-09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3864199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6473AF30-13E1-42F5-B0D3-89AFB6535FD3}" type="datetimeFigureOut">
              <a:rPr lang="en-CA" smtClean="0"/>
              <a:t>2026-04-09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2880392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6473AF30-13E1-42F5-B0D3-89AFB6535FD3}" type="datetimeFigureOut">
              <a:rPr lang="en-CA" smtClean="0"/>
              <a:t>2026-04-09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FDB3C38-3697-48FB-BC05-75E4CB277C9A}" type="slidenum">
              <a:rPr lang="en-CA" smtClean="0"/>
              <a:t>‹#›</a:t>
            </a:fld>
            <a:endParaRPr lang="en-CA"/>
          </a:p>
        </p:txBody>
      </p:sp>
    </p:spTree>
    <p:extLst>
      <p:ext uri="{BB962C8B-B14F-4D97-AF65-F5344CB8AC3E}">
        <p14:creationId xmlns:p14="http://schemas.microsoft.com/office/powerpoint/2010/main" val="1992136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6473AF30-13E1-42F5-B0D3-89AFB6535FD3}" type="datetimeFigureOut">
              <a:rPr lang="en-CA" smtClean="0"/>
              <a:t>2026-04-09</a:t>
            </a:fld>
            <a:endParaRPr lang="en-CA"/>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en-CA"/>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4FDB3C38-3697-48FB-BC05-75E4CB277C9A}" type="slidenum">
              <a:rPr lang="en-CA" smtClean="0"/>
              <a:t>‹#›</a:t>
            </a:fld>
            <a:endParaRPr lang="en-CA"/>
          </a:p>
        </p:txBody>
      </p:sp>
    </p:spTree>
    <p:extLst>
      <p:ext uri="{BB962C8B-B14F-4D97-AF65-F5344CB8AC3E}">
        <p14:creationId xmlns:p14="http://schemas.microsoft.com/office/powerpoint/2010/main" val="3438593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9" Type="http://schemas.openxmlformats.org/officeDocument/2006/relationships/tags" Target="../tags/tag39.xml"/><Relationship Id="rId21" Type="http://schemas.openxmlformats.org/officeDocument/2006/relationships/tags" Target="../tags/tag21.xml"/><Relationship Id="rId34" Type="http://schemas.openxmlformats.org/officeDocument/2006/relationships/tags" Target="../tags/tag34.xml"/><Relationship Id="rId42" Type="http://schemas.openxmlformats.org/officeDocument/2006/relationships/tags" Target="../tags/tag42.xml"/><Relationship Id="rId47" Type="http://schemas.openxmlformats.org/officeDocument/2006/relationships/tags" Target="../tags/tag47.xml"/><Relationship Id="rId50" Type="http://schemas.openxmlformats.org/officeDocument/2006/relationships/tags" Target="../tags/tag50.xml"/><Relationship Id="rId55" Type="http://schemas.openxmlformats.org/officeDocument/2006/relationships/tags" Target="../tags/tag55.xml"/><Relationship Id="rId7" Type="http://schemas.openxmlformats.org/officeDocument/2006/relationships/tags" Target="../tags/tag7.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3" Type="http://schemas.openxmlformats.org/officeDocument/2006/relationships/tags" Target="../tags/tag53.xml"/><Relationship Id="rId58" Type="http://schemas.openxmlformats.org/officeDocument/2006/relationships/image" Target="../media/image1.png"/><Relationship Id="rId5" Type="http://schemas.openxmlformats.org/officeDocument/2006/relationships/tags" Target="../tags/tag5.xml"/><Relationship Id="rId61" Type="http://schemas.openxmlformats.org/officeDocument/2006/relationships/image" Target="../media/image4.png"/><Relationship Id="rId19" Type="http://schemas.openxmlformats.org/officeDocument/2006/relationships/tags" Target="../tags/tag1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56" Type="http://schemas.openxmlformats.org/officeDocument/2006/relationships/tags" Target="../tags/tag56.xml"/><Relationship Id="rId8" Type="http://schemas.openxmlformats.org/officeDocument/2006/relationships/tags" Target="../tags/tag8.xml"/><Relationship Id="rId51" Type="http://schemas.openxmlformats.org/officeDocument/2006/relationships/tags" Target="../tags/tag51.xml"/><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59" Type="http://schemas.openxmlformats.org/officeDocument/2006/relationships/image" Target="../media/image2.jpeg"/><Relationship Id="rId20" Type="http://schemas.openxmlformats.org/officeDocument/2006/relationships/tags" Target="../tags/tag20.xml"/><Relationship Id="rId41" Type="http://schemas.openxmlformats.org/officeDocument/2006/relationships/tags" Target="../tags/tag41.xml"/><Relationship Id="rId54" Type="http://schemas.openxmlformats.org/officeDocument/2006/relationships/tags" Target="../tags/tag54.xml"/><Relationship Id="rId62" Type="http://schemas.openxmlformats.org/officeDocument/2006/relationships/image" Target="../media/image5.svg"/><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57" Type="http://schemas.openxmlformats.org/officeDocument/2006/relationships/slideLayout" Target="../slideLayouts/slideLayout7.xml"/><Relationship Id="rId10" Type="http://schemas.openxmlformats.org/officeDocument/2006/relationships/tags" Target="../tags/tag10.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60" Type="http://schemas.openxmlformats.org/officeDocument/2006/relationships/image" Target="../media/image3.jpeg"/><Relationship Id="rId4" Type="http://schemas.openxmlformats.org/officeDocument/2006/relationships/tags" Target="../tags/tag4.xml"/><Relationship Id="rId9"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7A367-523F-0BA8-78BC-D7E0E9D2C06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9C5DE63-D689-6159-2B5B-91FCCD7A50F7}"/>
              </a:ext>
            </a:extLst>
          </p:cNvPr>
          <p:cNvSpPr/>
          <p:nvPr>
            <p:custDataLst>
              <p:tags r:id="rId1"/>
            </p:custDataLst>
          </p:nvPr>
        </p:nvSpPr>
        <p:spPr>
          <a:xfrm>
            <a:off x="-1" y="-1"/>
            <a:ext cx="30276000" cy="5502571"/>
          </a:xfrm>
          <a:prstGeom prst="rect">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TextBox 2">
            <a:extLst>
              <a:ext uri="{FF2B5EF4-FFF2-40B4-BE49-F238E27FC236}">
                <a16:creationId xmlns:a16="http://schemas.microsoft.com/office/drawing/2014/main" id="{7628C4A6-6D09-F06F-9037-5638940D736E}"/>
              </a:ext>
            </a:extLst>
          </p:cNvPr>
          <p:cNvSpPr txBox="1"/>
          <p:nvPr>
            <p:custDataLst>
              <p:tags r:id="rId2"/>
            </p:custDataLst>
          </p:nvPr>
        </p:nvSpPr>
        <p:spPr>
          <a:xfrm>
            <a:off x="337275" y="212128"/>
            <a:ext cx="29601449" cy="5078313"/>
          </a:xfrm>
          <a:prstGeom prst="rect">
            <a:avLst/>
          </a:prstGeom>
          <a:noFill/>
        </p:spPr>
        <p:txBody>
          <a:bodyPr wrap="square" rtlCol="0">
            <a:spAutoFit/>
          </a:bodyPr>
          <a:lstStyle/>
          <a:p>
            <a:pPr algn="ctr"/>
            <a:r>
              <a:rPr lang="en-US" sz="6600" b="1" dirty="0">
                <a:solidFill>
                  <a:schemeClr val="bg1"/>
                </a:solidFill>
                <a:latin typeface="Arial" panose="020B0604020202020204" pitchFamily="34" charset="0"/>
                <a:cs typeface="Arial" panose="020B0604020202020204" pitchFamily="34" charset="0"/>
              </a:rPr>
              <a:t>Co-Creating the Canadian Neurodevelopmental Research Training Platform Curriculum: Outcomes and Insights from a Co-Design Process</a:t>
            </a:r>
          </a:p>
          <a:p>
            <a:pPr algn="ctr"/>
            <a:endParaRPr lang="en-US" sz="1500" b="1" dirty="0">
              <a:solidFill>
                <a:schemeClr val="bg1"/>
              </a:solidFill>
              <a:latin typeface="Arial" panose="020B0604020202020204" pitchFamily="34" charset="0"/>
              <a:cs typeface="Arial" panose="020B0604020202020204" pitchFamily="34" charset="0"/>
            </a:endParaRPr>
          </a:p>
          <a:p>
            <a:pPr algn="ctr"/>
            <a:r>
              <a:rPr lang="en-CA" sz="4200" dirty="0">
                <a:solidFill>
                  <a:schemeClr val="bg1"/>
                </a:solidFill>
                <a:latin typeface="Arial" panose="020B0604020202020204" pitchFamily="34" charset="0"/>
                <a:cs typeface="Arial" panose="020B0604020202020204" pitchFamily="34" charset="0"/>
              </a:rPr>
              <a:t>Noémie Cusson</a:t>
            </a:r>
            <a:r>
              <a:rPr lang="en-CA" sz="4200" baseline="30000" dirty="0">
                <a:solidFill>
                  <a:schemeClr val="bg1"/>
                </a:solidFill>
                <a:latin typeface="Arial" panose="020B0604020202020204" pitchFamily="34" charset="0"/>
                <a:cs typeface="Arial" panose="020B0604020202020204" pitchFamily="34" charset="0"/>
              </a:rPr>
              <a:t>1</a:t>
            </a:r>
            <a:r>
              <a:rPr lang="en-CA" sz="4200" dirty="0">
                <a:solidFill>
                  <a:schemeClr val="bg1"/>
                </a:solidFill>
                <a:latin typeface="Arial" panose="020B0604020202020204" pitchFamily="34" charset="0"/>
                <a:cs typeface="Arial" panose="020B0604020202020204" pitchFamily="34" charset="0"/>
              </a:rPr>
              <a:t>, Meaghan Reitzel</a:t>
            </a:r>
            <a:r>
              <a:rPr lang="en-CA" sz="4200" baseline="30000" dirty="0">
                <a:solidFill>
                  <a:schemeClr val="bg1"/>
                </a:solidFill>
                <a:latin typeface="Arial" panose="020B0604020202020204" pitchFamily="34" charset="0"/>
                <a:cs typeface="Arial" panose="020B0604020202020204" pitchFamily="34" charset="0"/>
              </a:rPr>
              <a:t>2</a:t>
            </a:r>
            <a:r>
              <a:rPr lang="en-CA" sz="4200" dirty="0">
                <a:solidFill>
                  <a:schemeClr val="bg1"/>
                </a:solidFill>
                <a:latin typeface="Arial" panose="020B0604020202020204" pitchFamily="34" charset="0"/>
                <a:cs typeface="Arial" panose="020B0604020202020204" pitchFamily="34" charset="0"/>
              </a:rPr>
              <a:t>, Clarice R. S. Araújo</a:t>
            </a:r>
            <a:r>
              <a:rPr lang="en-CA" sz="4200" baseline="30000" dirty="0">
                <a:solidFill>
                  <a:schemeClr val="bg1"/>
                </a:solidFill>
                <a:latin typeface="Arial" panose="020B0604020202020204" pitchFamily="34" charset="0"/>
                <a:cs typeface="Arial" panose="020B0604020202020204" pitchFamily="34" charset="0"/>
              </a:rPr>
              <a:t>3</a:t>
            </a:r>
            <a:r>
              <a:rPr lang="en-CA" sz="4200" dirty="0">
                <a:solidFill>
                  <a:schemeClr val="bg1"/>
                </a:solidFill>
                <a:latin typeface="Arial" panose="020B0604020202020204" pitchFamily="34" charset="0"/>
                <a:cs typeface="Arial" panose="020B0604020202020204" pitchFamily="34" charset="0"/>
              </a:rPr>
              <a:t>, Heather M. Brown</a:t>
            </a:r>
            <a:r>
              <a:rPr lang="en-CA" sz="4200" baseline="30000" dirty="0">
                <a:solidFill>
                  <a:schemeClr val="bg1"/>
                </a:solidFill>
                <a:latin typeface="Arial" panose="020B0604020202020204" pitchFamily="34" charset="0"/>
                <a:cs typeface="Arial" panose="020B0604020202020204" pitchFamily="34" charset="0"/>
              </a:rPr>
              <a:t>4</a:t>
            </a:r>
            <a:r>
              <a:rPr lang="en-CA" sz="4200" dirty="0">
                <a:solidFill>
                  <a:schemeClr val="bg1"/>
                </a:solidFill>
                <a:latin typeface="Arial" panose="020B0604020202020204" pitchFamily="34" charset="0"/>
                <a:cs typeface="Arial" panose="020B0604020202020204" pitchFamily="34" charset="0"/>
              </a:rPr>
              <a:t>, Rachel Martens</a:t>
            </a:r>
            <a:r>
              <a:rPr lang="en-CA" sz="4200" baseline="30000" dirty="0">
                <a:solidFill>
                  <a:schemeClr val="bg1"/>
                </a:solidFill>
                <a:latin typeface="Arial" panose="020B0604020202020204" pitchFamily="34" charset="0"/>
                <a:cs typeface="Arial" panose="020B0604020202020204" pitchFamily="34" charset="0"/>
              </a:rPr>
              <a:t>5</a:t>
            </a:r>
            <a:r>
              <a:rPr lang="en-CA" sz="4200" dirty="0">
                <a:solidFill>
                  <a:schemeClr val="bg1"/>
                </a:solidFill>
                <a:latin typeface="Arial" panose="020B0604020202020204" pitchFamily="34" charset="0"/>
                <a:cs typeface="Arial" panose="020B0604020202020204" pitchFamily="34" charset="0"/>
              </a:rPr>
              <a:t>, Ellie-Anna Minogianis</a:t>
            </a:r>
            <a:r>
              <a:rPr lang="en-CA" sz="4200" baseline="30000" dirty="0">
                <a:solidFill>
                  <a:schemeClr val="bg1"/>
                </a:solidFill>
                <a:latin typeface="Arial" panose="020B0604020202020204" pitchFamily="34" charset="0"/>
                <a:cs typeface="Arial" panose="020B0604020202020204" pitchFamily="34" charset="0"/>
              </a:rPr>
              <a:t>6</a:t>
            </a:r>
            <a:r>
              <a:rPr lang="en-CA" sz="4200" dirty="0">
                <a:solidFill>
                  <a:schemeClr val="bg1"/>
                </a:solidFill>
                <a:latin typeface="Arial" panose="020B0604020202020204" pitchFamily="34" charset="0"/>
                <a:cs typeface="Arial" panose="020B0604020202020204" pitchFamily="34" charset="0"/>
              </a:rPr>
              <a:t>, Gunjan Seth</a:t>
            </a:r>
            <a:r>
              <a:rPr lang="en-CA" sz="4200" baseline="30000" dirty="0">
                <a:solidFill>
                  <a:schemeClr val="bg1"/>
                </a:solidFill>
                <a:latin typeface="Arial" panose="020B0604020202020204" pitchFamily="34" charset="0"/>
                <a:cs typeface="Arial" panose="020B0604020202020204" pitchFamily="34" charset="0"/>
              </a:rPr>
              <a:t>7</a:t>
            </a:r>
            <a:r>
              <a:rPr lang="en-CA" sz="4200" dirty="0">
                <a:solidFill>
                  <a:schemeClr val="bg1"/>
                </a:solidFill>
                <a:latin typeface="Arial" panose="020B0604020202020204" pitchFamily="34" charset="0"/>
                <a:cs typeface="Arial" panose="020B0604020202020204" pitchFamily="34" charset="0"/>
              </a:rPr>
              <a:t>, Lonnie Zwaigenbaum</a:t>
            </a:r>
            <a:r>
              <a:rPr lang="en-CA" sz="4200" baseline="30000" dirty="0">
                <a:solidFill>
                  <a:schemeClr val="bg1"/>
                </a:solidFill>
                <a:latin typeface="Arial" panose="020B0604020202020204" pitchFamily="34" charset="0"/>
                <a:cs typeface="Arial" panose="020B0604020202020204" pitchFamily="34" charset="0"/>
              </a:rPr>
              <a:t>4</a:t>
            </a:r>
            <a:r>
              <a:rPr lang="en-CA" sz="4200" dirty="0">
                <a:solidFill>
                  <a:schemeClr val="bg1"/>
                </a:solidFill>
                <a:latin typeface="Arial" panose="020B0604020202020204" pitchFamily="34" charset="0"/>
                <a:cs typeface="Arial" panose="020B0604020202020204" pitchFamily="34" charset="0"/>
              </a:rPr>
              <a:t> &amp; Michelle Phoenix</a:t>
            </a:r>
            <a:r>
              <a:rPr lang="en-CA" sz="4200" baseline="30000" dirty="0">
                <a:solidFill>
                  <a:schemeClr val="bg1"/>
                </a:solidFill>
                <a:latin typeface="Arial" panose="020B0604020202020204" pitchFamily="34" charset="0"/>
                <a:cs typeface="Arial" panose="020B0604020202020204" pitchFamily="34" charset="0"/>
              </a:rPr>
              <a:t>2</a:t>
            </a:r>
          </a:p>
          <a:p>
            <a:pPr algn="ctr"/>
            <a:endParaRPr lang="en-CA" sz="1500" dirty="0">
              <a:solidFill>
                <a:schemeClr val="bg1"/>
              </a:solidFill>
              <a:latin typeface="Arial" panose="020B0604020202020204" pitchFamily="34" charset="0"/>
              <a:cs typeface="Arial" panose="020B0604020202020204" pitchFamily="34" charset="0"/>
            </a:endParaRPr>
          </a:p>
          <a:p>
            <a:pPr algn="ctr"/>
            <a:r>
              <a:rPr lang="en-CA" sz="3600" baseline="30000" dirty="0">
                <a:solidFill>
                  <a:schemeClr val="bg1"/>
                </a:solidFill>
                <a:latin typeface="Arial" panose="020B0604020202020204" pitchFamily="34" charset="0"/>
                <a:cs typeface="Arial" panose="020B0604020202020204" pitchFamily="34" charset="0"/>
              </a:rPr>
              <a:t>1</a:t>
            </a:r>
            <a:r>
              <a:rPr lang="en-CA" sz="3600" dirty="0">
                <a:solidFill>
                  <a:schemeClr val="bg1"/>
                </a:solidFill>
                <a:latin typeface="Arial" panose="020B0604020202020204" pitchFamily="34" charset="0"/>
                <a:cs typeface="Arial" panose="020B0604020202020204" pitchFamily="34" charset="0"/>
              </a:rPr>
              <a:t>Université du Québec à Montréal; </a:t>
            </a:r>
            <a:r>
              <a:rPr lang="en-CA" sz="3600" baseline="30000" dirty="0">
                <a:solidFill>
                  <a:schemeClr val="bg1"/>
                </a:solidFill>
                <a:latin typeface="Arial" panose="020B0604020202020204" pitchFamily="34" charset="0"/>
                <a:cs typeface="Arial" panose="020B0604020202020204" pitchFamily="34" charset="0"/>
              </a:rPr>
              <a:t>2</a:t>
            </a:r>
            <a:r>
              <a:rPr lang="en-CA" sz="3600" dirty="0">
                <a:solidFill>
                  <a:schemeClr val="bg1"/>
                </a:solidFill>
                <a:latin typeface="Arial" panose="020B0604020202020204" pitchFamily="34" charset="0"/>
                <a:cs typeface="Arial" panose="020B0604020202020204" pitchFamily="34" charset="0"/>
              </a:rPr>
              <a:t>McMaster University; </a:t>
            </a:r>
            <a:r>
              <a:rPr lang="en-CA" sz="3600" baseline="30000" dirty="0">
                <a:solidFill>
                  <a:schemeClr val="bg1"/>
                </a:solidFill>
                <a:latin typeface="Arial" panose="020B0604020202020204" pitchFamily="34" charset="0"/>
                <a:cs typeface="Arial" panose="020B0604020202020204" pitchFamily="34" charset="0"/>
              </a:rPr>
              <a:t>3</a:t>
            </a:r>
            <a:r>
              <a:rPr lang="en-CA" sz="3600" dirty="0">
                <a:solidFill>
                  <a:schemeClr val="bg1"/>
                </a:solidFill>
                <a:latin typeface="Arial" panose="020B0604020202020204" pitchFamily="34" charset="0"/>
                <a:cs typeface="Arial" panose="020B0604020202020204" pitchFamily="34" charset="0"/>
              </a:rPr>
              <a:t>McGill University; </a:t>
            </a:r>
            <a:r>
              <a:rPr lang="en-CA" sz="3600" baseline="30000" dirty="0">
                <a:solidFill>
                  <a:schemeClr val="bg1"/>
                </a:solidFill>
                <a:latin typeface="Arial" panose="020B0604020202020204" pitchFamily="34" charset="0"/>
                <a:cs typeface="Arial" panose="020B0604020202020204" pitchFamily="34" charset="0"/>
              </a:rPr>
              <a:t>4</a:t>
            </a:r>
            <a:r>
              <a:rPr lang="en-CA" sz="3600" dirty="0">
                <a:solidFill>
                  <a:schemeClr val="bg1"/>
                </a:solidFill>
                <a:latin typeface="Arial" panose="020B0604020202020204" pitchFamily="34" charset="0"/>
                <a:cs typeface="Arial" panose="020B0604020202020204" pitchFamily="34" charset="0"/>
              </a:rPr>
              <a:t>University of Alberta; </a:t>
            </a:r>
            <a:r>
              <a:rPr lang="en-CA" sz="3600" baseline="30000" dirty="0">
                <a:solidFill>
                  <a:schemeClr val="bg1"/>
                </a:solidFill>
                <a:latin typeface="Arial" panose="020B0604020202020204" pitchFamily="34" charset="0"/>
                <a:cs typeface="Arial" panose="020B0604020202020204" pitchFamily="34" charset="0"/>
              </a:rPr>
              <a:t>5</a:t>
            </a:r>
            <a:r>
              <a:rPr lang="en-CA" sz="3600" dirty="0">
                <a:solidFill>
                  <a:schemeClr val="bg1"/>
                </a:solidFill>
                <a:latin typeface="Arial" panose="020B0604020202020204" pitchFamily="34" charset="0"/>
                <a:cs typeface="Arial" panose="020B0604020202020204" pitchFamily="34" charset="0"/>
              </a:rPr>
              <a:t>CanChild; </a:t>
            </a:r>
            <a:r>
              <a:rPr lang="en-CA" sz="3600" baseline="30000" dirty="0">
                <a:solidFill>
                  <a:schemeClr val="bg1"/>
                </a:solidFill>
                <a:latin typeface="Arial" panose="020B0604020202020204" pitchFamily="34" charset="0"/>
                <a:cs typeface="Arial" panose="020B0604020202020204" pitchFamily="34" charset="0"/>
              </a:rPr>
              <a:t>6</a:t>
            </a:r>
            <a:r>
              <a:rPr lang="en-CA" sz="3600" dirty="0">
                <a:solidFill>
                  <a:schemeClr val="bg1"/>
                </a:solidFill>
                <a:latin typeface="Arial" panose="020B0604020202020204" pitchFamily="34" charset="0"/>
                <a:cs typeface="Arial" panose="020B0604020202020204" pitchFamily="34" charset="0"/>
              </a:rPr>
              <a:t>Canadian Neurodevelopmental Research Training Platform; </a:t>
            </a:r>
            <a:r>
              <a:rPr lang="en-CA" sz="3600" baseline="30000" dirty="0">
                <a:solidFill>
                  <a:schemeClr val="bg1"/>
                </a:solidFill>
                <a:latin typeface="Arial" panose="020B0604020202020204" pitchFamily="34" charset="0"/>
                <a:cs typeface="Arial" panose="020B0604020202020204" pitchFamily="34" charset="0"/>
              </a:rPr>
              <a:t>7</a:t>
            </a:r>
            <a:r>
              <a:rPr lang="en-CA" sz="3600" dirty="0">
                <a:solidFill>
                  <a:schemeClr val="bg1"/>
                </a:solidFill>
                <a:latin typeface="Arial" panose="020B0604020202020204" pitchFamily="34" charset="0"/>
                <a:cs typeface="Arial" panose="020B0604020202020204" pitchFamily="34" charset="0"/>
              </a:rPr>
              <a:t>Holland </a:t>
            </a:r>
            <a:r>
              <a:rPr lang="en-CA" sz="3600" dirty="0" err="1">
                <a:solidFill>
                  <a:schemeClr val="bg1"/>
                </a:solidFill>
                <a:latin typeface="Arial" panose="020B0604020202020204" pitchFamily="34" charset="0"/>
                <a:cs typeface="Arial" panose="020B0604020202020204" pitchFamily="34" charset="0"/>
              </a:rPr>
              <a:t>Bloorview</a:t>
            </a:r>
            <a:r>
              <a:rPr lang="en-CA" sz="3600" dirty="0">
                <a:solidFill>
                  <a:schemeClr val="bg1"/>
                </a:solidFill>
                <a:latin typeface="Arial" panose="020B0604020202020204" pitchFamily="34" charset="0"/>
                <a:cs typeface="Arial" panose="020B0604020202020204" pitchFamily="34" charset="0"/>
              </a:rPr>
              <a:t> Kids Rehabilitation Hospital</a:t>
            </a:r>
            <a:endParaRPr lang="en-CA" sz="6600" baseline="30000" dirty="0">
              <a:solidFill>
                <a:schemeClr val="bg1"/>
              </a:solidFill>
              <a:latin typeface="Arial" panose="020B0604020202020204" pitchFamily="34" charset="0"/>
              <a:cs typeface="Arial" panose="020B0604020202020204" pitchFamily="34" charset="0"/>
            </a:endParaRPr>
          </a:p>
        </p:txBody>
      </p:sp>
      <p:sp>
        <p:nvSpPr>
          <p:cNvPr id="6" name="Rectangle: Top Corners Rounded 5">
            <a:extLst>
              <a:ext uri="{FF2B5EF4-FFF2-40B4-BE49-F238E27FC236}">
                <a16:creationId xmlns:a16="http://schemas.microsoft.com/office/drawing/2014/main" id="{4A2DE31F-8A88-212A-4106-84BC1B6CA2A2}"/>
              </a:ext>
            </a:extLst>
          </p:cNvPr>
          <p:cNvSpPr/>
          <p:nvPr>
            <p:custDataLst>
              <p:tags r:id="rId3"/>
            </p:custDataLst>
          </p:nvPr>
        </p:nvSpPr>
        <p:spPr>
          <a:xfrm>
            <a:off x="336881" y="5749581"/>
            <a:ext cx="14632284" cy="1017729"/>
          </a:xfrm>
          <a:prstGeom prst="round2SameRect">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6000" b="1" dirty="0">
                <a:latin typeface="Arial" panose="020B0604020202020204" pitchFamily="34" charset="0"/>
                <a:cs typeface="Arial" panose="020B0604020202020204" pitchFamily="34" charset="0"/>
              </a:rPr>
              <a:t>Background</a:t>
            </a:r>
          </a:p>
        </p:txBody>
      </p:sp>
      <p:sp>
        <p:nvSpPr>
          <p:cNvPr id="7" name="Rectangle: Top Corners Rounded 6">
            <a:extLst>
              <a:ext uri="{FF2B5EF4-FFF2-40B4-BE49-F238E27FC236}">
                <a16:creationId xmlns:a16="http://schemas.microsoft.com/office/drawing/2014/main" id="{CDD62ACC-D1CA-C595-74DD-93E88458F0E8}"/>
              </a:ext>
            </a:extLst>
          </p:cNvPr>
          <p:cNvSpPr/>
          <p:nvPr>
            <p:custDataLst>
              <p:tags r:id="rId4"/>
            </p:custDataLst>
          </p:nvPr>
        </p:nvSpPr>
        <p:spPr>
          <a:xfrm>
            <a:off x="15306047" y="5749581"/>
            <a:ext cx="14632283" cy="1017729"/>
          </a:xfrm>
          <a:prstGeom prst="round2SameRect">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6000" b="1" dirty="0">
                <a:latin typeface="Arial" panose="020B0604020202020204" pitchFamily="34" charset="0"/>
                <a:cs typeface="Arial" panose="020B0604020202020204" pitchFamily="34" charset="0"/>
              </a:rPr>
              <a:t>Methods</a:t>
            </a:r>
          </a:p>
        </p:txBody>
      </p:sp>
      <p:sp>
        <p:nvSpPr>
          <p:cNvPr id="8" name="Rectangle: Top Corners Rounded 7">
            <a:extLst>
              <a:ext uri="{FF2B5EF4-FFF2-40B4-BE49-F238E27FC236}">
                <a16:creationId xmlns:a16="http://schemas.microsoft.com/office/drawing/2014/main" id="{28DB973E-B58D-9681-C591-2441BD8E516E}"/>
              </a:ext>
            </a:extLst>
          </p:cNvPr>
          <p:cNvSpPr/>
          <p:nvPr>
            <p:custDataLst>
              <p:tags r:id="rId5"/>
            </p:custDataLst>
          </p:nvPr>
        </p:nvSpPr>
        <p:spPr>
          <a:xfrm>
            <a:off x="336882" y="34131526"/>
            <a:ext cx="29601448" cy="1044073"/>
          </a:xfrm>
          <a:prstGeom prst="round2SameRect">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6000" b="1" dirty="0">
                <a:latin typeface="Arial" panose="020B0604020202020204" pitchFamily="34" charset="0"/>
                <a:cs typeface="Arial" panose="020B0604020202020204" pitchFamily="34" charset="0"/>
              </a:rPr>
              <a:t>Discussion and Conclusion</a:t>
            </a:r>
          </a:p>
        </p:txBody>
      </p:sp>
      <p:sp>
        <p:nvSpPr>
          <p:cNvPr id="10" name="TextBox 9">
            <a:extLst>
              <a:ext uri="{FF2B5EF4-FFF2-40B4-BE49-F238E27FC236}">
                <a16:creationId xmlns:a16="http://schemas.microsoft.com/office/drawing/2014/main" id="{005B3753-CDFE-CC20-E285-DD14B98FDCEF}"/>
              </a:ext>
            </a:extLst>
          </p:cNvPr>
          <p:cNvSpPr txBox="1"/>
          <p:nvPr>
            <p:custDataLst>
              <p:tags r:id="rId6"/>
            </p:custDataLst>
          </p:nvPr>
        </p:nvSpPr>
        <p:spPr>
          <a:xfrm>
            <a:off x="336881" y="6790641"/>
            <a:ext cx="14632284" cy="8863965"/>
          </a:xfrm>
          <a:prstGeom prst="rect">
            <a:avLst/>
          </a:prstGeom>
          <a:noFill/>
        </p:spPr>
        <p:txBody>
          <a:bodyPr wrap="square" rtlCol="0">
            <a:spAutoFit/>
          </a:bodyPr>
          <a:lstStyle/>
          <a:p>
            <a:pPr marL="531813" indent="-531813">
              <a:buFont typeface="Arial" panose="020B0604020202020204" pitchFamily="34" charset="0"/>
              <a:buChar char="•"/>
            </a:pPr>
            <a:r>
              <a:rPr lang="en-US" sz="3600" dirty="0">
                <a:latin typeface="Arial" panose="020B0604020202020204" pitchFamily="34" charset="0"/>
                <a:cs typeface="Arial" panose="020B0604020202020204" pitchFamily="34" charset="0"/>
              </a:rPr>
              <a:t>The Canadian Neurodevelopmental Research Training (CanNRT) platform is a Canada-wide collaborative training environment that supports research excellence and sustainable and equitable pathways for early career researchers in neurodevelopment</a:t>
            </a:r>
          </a:p>
          <a:p>
            <a:pPr marL="531813" indent="-531813">
              <a:buFont typeface="Arial" panose="020B0604020202020204" pitchFamily="34" charset="0"/>
              <a:buChar char="•"/>
            </a:pPr>
            <a:r>
              <a:rPr lang="en-US" sz="3600" dirty="0">
                <a:latin typeface="Arial" panose="020B0604020202020204" pitchFamily="34" charset="0"/>
                <a:cs typeface="Arial" panose="020B0604020202020204" pitchFamily="34" charset="0"/>
              </a:rPr>
              <a:t>One of </a:t>
            </a:r>
            <a:r>
              <a:rPr lang="en-US" sz="3600" dirty="0" err="1">
                <a:latin typeface="Arial" panose="020B0604020202020204" pitchFamily="34" charset="0"/>
                <a:cs typeface="Arial" panose="020B0604020202020204" pitchFamily="34" charset="0"/>
              </a:rPr>
              <a:t>CanNRT’s</a:t>
            </a:r>
            <a:r>
              <a:rPr lang="en-US" sz="3600" dirty="0">
                <a:latin typeface="Arial" panose="020B0604020202020204" pitchFamily="34" charset="0"/>
                <a:cs typeface="Arial" panose="020B0604020202020204" pitchFamily="34" charset="0"/>
              </a:rPr>
              <a:t> priorities is to co-design a high-quality, dynamic and inclusive training curriculum</a:t>
            </a:r>
          </a:p>
          <a:p>
            <a:pPr marL="531813" indent="-531813">
              <a:buFont typeface="Arial" panose="020B0604020202020204" pitchFamily="34" charset="0"/>
              <a:buChar char="•"/>
            </a:pPr>
            <a:r>
              <a:rPr lang="en-US" sz="3600" dirty="0">
                <a:latin typeface="Arial" panose="020B0604020202020204" pitchFamily="34" charset="0"/>
                <a:cs typeface="Arial" panose="020B0604020202020204" pitchFamily="34" charset="0"/>
              </a:rPr>
              <a:t>Co-design was used to develop recommendations for </a:t>
            </a:r>
            <a:r>
              <a:rPr lang="en-US" sz="3600" dirty="0" err="1">
                <a:latin typeface="Arial" panose="020B0604020202020204" pitchFamily="34" charset="0"/>
                <a:cs typeface="Arial" panose="020B0604020202020204" pitchFamily="34" charset="0"/>
              </a:rPr>
              <a:t>CanNRT’s</a:t>
            </a:r>
            <a:r>
              <a:rPr lang="en-US" sz="3600" dirty="0">
                <a:latin typeface="Arial" panose="020B0604020202020204" pitchFamily="34" charset="0"/>
                <a:cs typeface="Arial" panose="020B0604020202020204" pitchFamily="34" charset="0"/>
              </a:rPr>
              <a:t> training curriculum content areas and methods of delivery, emphasizing authentic collaboration, power-sharing, and valuing interest-holder input</a:t>
            </a:r>
            <a:r>
              <a:rPr lang="en-US" sz="3600" baseline="30000" dirty="0">
                <a:latin typeface="Arial" panose="020B0604020202020204" pitchFamily="34" charset="0"/>
                <a:cs typeface="Arial" panose="020B0604020202020204" pitchFamily="34" charset="0"/>
              </a:rPr>
              <a:t>1,2</a:t>
            </a:r>
          </a:p>
          <a:p>
            <a:pPr marL="531813" indent="-531813">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sz="3600" b="1" dirty="0">
                <a:latin typeface="Arial" panose="020B0604020202020204" pitchFamily="34" charset="0"/>
                <a:cs typeface="Arial" panose="020B0604020202020204" pitchFamily="34" charset="0"/>
              </a:rPr>
              <a:t>Objectives </a:t>
            </a:r>
          </a:p>
          <a:p>
            <a:pPr marL="531813" indent="-531813">
              <a:buAutoNum type="arabicParenR"/>
            </a:pPr>
            <a:r>
              <a:rPr lang="en-US" sz="3600" dirty="0">
                <a:latin typeface="Arial" panose="020B0604020202020204" pitchFamily="34" charset="0"/>
                <a:cs typeface="Arial" panose="020B0604020202020204" pitchFamily="34" charset="0"/>
              </a:rPr>
              <a:t>To determine and describe the content areas that should be developed within the training curriculum </a:t>
            </a:r>
          </a:p>
          <a:p>
            <a:pPr marL="531813" indent="-531813">
              <a:buAutoNum type="arabicParenR"/>
            </a:pPr>
            <a:r>
              <a:rPr lang="en-US" sz="3600" dirty="0">
                <a:latin typeface="Arial" panose="020B0604020202020204" pitchFamily="34" charset="0"/>
                <a:cs typeface="Arial" panose="020B0604020202020204" pitchFamily="34" charset="0"/>
              </a:rPr>
              <a:t>To provide recommendations and relevant resources regarding the methods of delivery of the curriculum content</a:t>
            </a:r>
          </a:p>
        </p:txBody>
      </p:sp>
      <p:sp>
        <p:nvSpPr>
          <p:cNvPr id="11" name="TextBox 10">
            <a:extLst>
              <a:ext uri="{FF2B5EF4-FFF2-40B4-BE49-F238E27FC236}">
                <a16:creationId xmlns:a16="http://schemas.microsoft.com/office/drawing/2014/main" id="{B9FDD70A-8A92-5AC5-EAC7-E9AFE32F02FB}"/>
              </a:ext>
            </a:extLst>
          </p:cNvPr>
          <p:cNvSpPr txBox="1"/>
          <p:nvPr>
            <p:custDataLst>
              <p:tags r:id="rId7"/>
            </p:custDataLst>
          </p:nvPr>
        </p:nvSpPr>
        <p:spPr>
          <a:xfrm>
            <a:off x="15306047" y="6790641"/>
            <a:ext cx="14632283" cy="3693319"/>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Arial" panose="020B0604020202020204" pitchFamily="34" charset="0"/>
                <a:cs typeface="Arial" panose="020B0604020202020204" pitchFamily="34" charset="0"/>
              </a:rPr>
              <a:t>This project was guided by the six stages of the Experience-Based Co-Design (EBCD) approach</a:t>
            </a:r>
            <a:r>
              <a:rPr lang="en-US" sz="3600" baseline="30000" dirty="0">
                <a:latin typeface="Arial" panose="020B0604020202020204" pitchFamily="34" charset="0"/>
                <a:cs typeface="Arial" panose="020B0604020202020204" pitchFamily="34" charset="0"/>
              </a:rPr>
              <a:t>1</a:t>
            </a:r>
            <a:r>
              <a:rPr lang="en-US" sz="3600" dirty="0">
                <a:latin typeface="Arial" panose="020B0604020202020204" pitchFamily="34" charset="0"/>
                <a:cs typeface="Arial" panose="020B0604020202020204" pitchFamily="34" charset="0"/>
              </a:rPr>
              <a:t>,</a:t>
            </a:r>
            <a:r>
              <a:rPr lang="en-US" sz="3600" baseline="300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with qualitative content analysis used at all stages</a:t>
            </a:r>
            <a:r>
              <a:rPr lang="en-US" sz="3600" baseline="30000" dirty="0">
                <a:latin typeface="Arial" panose="020B0604020202020204" pitchFamily="34" charset="0"/>
                <a:cs typeface="Arial" panose="020B0604020202020204" pitchFamily="34" charset="0"/>
              </a:rPr>
              <a:t>3 </a:t>
            </a:r>
            <a:endParaRPr lang="en-US" sz="3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CA" sz="3600" dirty="0">
                <a:latin typeface="Arial" panose="020B0604020202020204" pitchFamily="34" charset="0"/>
                <a:cs typeface="Arial" panose="020B0604020202020204" pitchFamily="34" charset="0"/>
              </a:rPr>
              <a:t>Multiple interest-holders were engaged </a:t>
            </a:r>
            <a:r>
              <a:rPr lang="en-US" sz="3600" dirty="0">
                <a:latin typeface="Arial" panose="020B0604020202020204" pitchFamily="34" charset="0"/>
                <a:cs typeface="Arial" panose="020B0604020202020204" pitchFamily="34" charset="0"/>
              </a:rPr>
              <a:t>from across Canada and the United States </a:t>
            </a:r>
            <a:r>
              <a:rPr lang="en-CA" sz="3600" dirty="0">
                <a:latin typeface="Arial" panose="020B0604020202020204" pitchFamily="34" charset="0"/>
                <a:cs typeface="Arial" panose="020B0604020202020204" pitchFamily="34" charset="0"/>
              </a:rPr>
              <a:t>(</a:t>
            </a:r>
            <a:r>
              <a:rPr lang="en-US" sz="3600" dirty="0">
                <a:latin typeface="Arial" panose="020B0604020202020204" pitchFamily="34" charset="0"/>
                <a:cs typeface="Arial" panose="020B0604020202020204" pitchFamily="34" charset="0"/>
              </a:rPr>
              <a:t>trainees, neurodivergent individuals, caregivers, academic researchers and professional or community partners)</a:t>
            </a:r>
          </a:p>
          <a:p>
            <a:pPr marL="571500" indent="-57150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
        <p:nvSpPr>
          <p:cNvPr id="12" name="Arrow: Right 11">
            <a:extLst>
              <a:ext uri="{FF2B5EF4-FFF2-40B4-BE49-F238E27FC236}">
                <a16:creationId xmlns:a16="http://schemas.microsoft.com/office/drawing/2014/main" id="{64B83938-8B6A-03E9-38B3-6E49543D7A1F}"/>
              </a:ext>
            </a:extLst>
          </p:cNvPr>
          <p:cNvSpPr/>
          <p:nvPr>
            <p:custDataLst>
              <p:tags r:id="rId8"/>
            </p:custDataLst>
          </p:nvPr>
        </p:nvSpPr>
        <p:spPr>
          <a:xfrm>
            <a:off x="15306045" y="12513761"/>
            <a:ext cx="14632284" cy="1017729"/>
          </a:xfrm>
          <a:prstGeom prst="rightArrow">
            <a:avLst/>
          </a:prstGeom>
          <a:noFill/>
          <a:ln>
            <a:solidFill>
              <a:srgbClr val="136B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a:extLst>
              <a:ext uri="{FF2B5EF4-FFF2-40B4-BE49-F238E27FC236}">
                <a16:creationId xmlns:a16="http://schemas.microsoft.com/office/drawing/2014/main" id="{CC065192-163A-6139-0166-123DF76DA1C5}"/>
              </a:ext>
            </a:extLst>
          </p:cNvPr>
          <p:cNvSpPr txBox="1"/>
          <p:nvPr>
            <p:custDataLst>
              <p:tags r:id="rId9"/>
            </p:custDataLst>
          </p:nvPr>
        </p:nvSpPr>
        <p:spPr>
          <a:xfrm>
            <a:off x="15729343" y="11158711"/>
            <a:ext cx="2520000" cy="1569660"/>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Individual interviews  (n = 22)</a:t>
            </a:r>
          </a:p>
        </p:txBody>
      </p:sp>
      <p:sp>
        <p:nvSpPr>
          <p:cNvPr id="15" name="TextBox 14">
            <a:extLst>
              <a:ext uri="{FF2B5EF4-FFF2-40B4-BE49-F238E27FC236}">
                <a16:creationId xmlns:a16="http://schemas.microsoft.com/office/drawing/2014/main" id="{BA751839-AD5A-5A10-AB11-38E8EC1132A9}"/>
              </a:ext>
            </a:extLst>
          </p:cNvPr>
          <p:cNvSpPr txBox="1"/>
          <p:nvPr>
            <p:custDataLst>
              <p:tags r:id="rId10"/>
            </p:custDataLst>
          </p:nvPr>
        </p:nvSpPr>
        <p:spPr>
          <a:xfrm>
            <a:off x="19296723" y="11158711"/>
            <a:ext cx="2520000" cy="1569660"/>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5 co-design focus groups</a:t>
            </a:r>
          </a:p>
          <a:p>
            <a:pPr algn="ctr"/>
            <a:r>
              <a:rPr lang="en-US" sz="3200" noProof="0" dirty="0">
                <a:latin typeface="Arial" panose="020B0604020202020204" pitchFamily="34" charset="0"/>
                <a:cs typeface="Arial" panose="020B0604020202020204" pitchFamily="34" charset="0"/>
              </a:rPr>
              <a:t>(n = 48)</a:t>
            </a:r>
          </a:p>
        </p:txBody>
      </p:sp>
      <p:sp>
        <p:nvSpPr>
          <p:cNvPr id="16" name="TextBox 15">
            <a:extLst>
              <a:ext uri="{FF2B5EF4-FFF2-40B4-BE49-F238E27FC236}">
                <a16:creationId xmlns:a16="http://schemas.microsoft.com/office/drawing/2014/main" id="{548FDBF9-6E20-0401-3F20-2467C56C7E14}"/>
              </a:ext>
            </a:extLst>
          </p:cNvPr>
          <p:cNvSpPr txBox="1"/>
          <p:nvPr>
            <p:custDataLst>
              <p:tags r:id="rId11"/>
            </p:custDataLst>
          </p:nvPr>
        </p:nvSpPr>
        <p:spPr>
          <a:xfrm>
            <a:off x="22864103" y="11158711"/>
            <a:ext cx="2520000" cy="1569660"/>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2 co-design meetings</a:t>
            </a:r>
          </a:p>
          <a:p>
            <a:pPr algn="ctr"/>
            <a:r>
              <a:rPr lang="en-US" sz="3200" noProof="0" dirty="0">
                <a:latin typeface="Arial" panose="020B0604020202020204" pitchFamily="34" charset="0"/>
                <a:cs typeface="Arial" panose="020B0604020202020204" pitchFamily="34" charset="0"/>
              </a:rPr>
              <a:t>(n = 36)</a:t>
            </a:r>
          </a:p>
        </p:txBody>
      </p:sp>
      <p:sp>
        <p:nvSpPr>
          <p:cNvPr id="17" name="TextBox 16">
            <a:extLst>
              <a:ext uri="{FF2B5EF4-FFF2-40B4-BE49-F238E27FC236}">
                <a16:creationId xmlns:a16="http://schemas.microsoft.com/office/drawing/2014/main" id="{B0F211AA-D4BE-4720-430F-47F9A1253C47}"/>
              </a:ext>
            </a:extLst>
          </p:cNvPr>
          <p:cNvSpPr txBox="1"/>
          <p:nvPr>
            <p:custDataLst>
              <p:tags r:id="rId12"/>
            </p:custDataLst>
          </p:nvPr>
        </p:nvSpPr>
        <p:spPr>
          <a:xfrm>
            <a:off x="26431482" y="11158711"/>
            <a:ext cx="2520000" cy="1569660"/>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Validation</a:t>
            </a:r>
          </a:p>
          <a:p>
            <a:pPr algn="ctr"/>
            <a:r>
              <a:rPr lang="en-US" sz="3200" dirty="0">
                <a:latin typeface="Arial" panose="020B0604020202020204" pitchFamily="34" charset="0"/>
                <a:cs typeface="Arial" panose="020B0604020202020204" pitchFamily="34" charset="0"/>
              </a:rPr>
              <a:t>process</a:t>
            </a:r>
            <a:endParaRPr lang="en-US" sz="3200" noProof="0" dirty="0">
              <a:latin typeface="Arial" panose="020B0604020202020204" pitchFamily="34" charset="0"/>
              <a:cs typeface="Arial" panose="020B0604020202020204" pitchFamily="34" charset="0"/>
            </a:endParaRPr>
          </a:p>
          <a:p>
            <a:pPr algn="ctr"/>
            <a:r>
              <a:rPr lang="en-US" sz="3200" noProof="0" dirty="0">
                <a:latin typeface="Arial" panose="020B0604020202020204" pitchFamily="34" charset="0"/>
                <a:cs typeface="Arial" panose="020B0604020202020204" pitchFamily="34" charset="0"/>
              </a:rPr>
              <a:t>(n = </a:t>
            </a:r>
            <a:r>
              <a:rPr lang="en-US" sz="3200" dirty="0">
                <a:latin typeface="Arial" panose="020B0604020202020204" pitchFamily="34" charset="0"/>
                <a:cs typeface="Arial" panose="020B0604020202020204" pitchFamily="34" charset="0"/>
              </a:rPr>
              <a:t>3</a:t>
            </a:r>
            <a:r>
              <a:rPr lang="en-US" sz="3200" noProof="0" dirty="0">
                <a:latin typeface="Arial" panose="020B0604020202020204" pitchFamily="34" charset="0"/>
                <a:cs typeface="Arial" panose="020B0604020202020204" pitchFamily="34" charset="0"/>
              </a:rPr>
              <a:t>)</a:t>
            </a:r>
          </a:p>
        </p:txBody>
      </p:sp>
      <p:sp>
        <p:nvSpPr>
          <p:cNvPr id="20" name="TextBox 19">
            <a:extLst>
              <a:ext uri="{FF2B5EF4-FFF2-40B4-BE49-F238E27FC236}">
                <a16:creationId xmlns:a16="http://schemas.microsoft.com/office/drawing/2014/main" id="{8318BAD2-2CA1-7726-8532-C7D7365398A4}"/>
              </a:ext>
            </a:extLst>
          </p:cNvPr>
          <p:cNvSpPr txBox="1"/>
          <p:nvPr>
            <p:custDataLst>
              <p:tags r:id="rId13"/>
            </p:custDataLst>
          </p:nvPr>
        </p:nvSpPr>
        <p:spPr>
          <a:xfrm>
            <a:off x="15585343" y="13334842"/>
            <a:ext cx="2808000" cy="1077218"/>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Capture experiences</a:t>
            </a:r>
          </a:p>
        </p:txBody>
      </p:sp>
      <p:sp>
        <p:nvSpPr>
          <p:cNvPr id="21" name="TextBox 20">
            <a:extLst>
              <a:ext uri="{FF2B5EF4-FFF2-40B4-BE49-F238E27FC236}">
                <a16:creationId xmlns:a16="http://schemas.microsoft.com/office/drawing/2014/main" id="{B6359947-A618-1759-C3A4-E0814C0C1882}"/>
              </a:ext>
            </a:extLst>
          </p:cNvPr>
          <p:cNvSpPr txBox="1"/>
          <p:nvPr>
            <p:custDataLst>
              <p:tags r:id="rId14"/>
            </p:custDataLst>
          </p:nvPr>
        </p:nvSpPr>
        <p:spPr>
          <a:xfrm>
            <a:off x="19152723" y="13334842"/>
            <a:ext cx="2808000" cy="1077218"/>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Develop prototypes</a:t>
            </a:r>
          </a:p>
        </p:txBody>
      </p:sp>
      <p:sp>
        <p:nvSpPr>
          <p:cNvPr id="22" name="TextBox 21">
            <a:extLst>
              <a:ext uri="{FF2B5EF4-FFF2-40B4-BE49-F238E27FC236}">
                <a16:creationId xmlns:a16="http://schemas.microsoft.com/office/drawing/2014/main" id="{034BFCD0-A85A-0AA3-CC80-65090DFDAC42}"/>
              </a:ext>
            </a:extLst>
          </p:cNvPr>
          <p:cNvSpPr txBox="1"/>
          <p:nvPr>
            <p:custDataLst>
              <p:tags r:id="rId15"/>
            </p:custDataLst>
          </p:nvPr>
        </p:nvSpPr>
        <p:spPr>
          <a:xfrm>
            <a:off x="22720103" y="13334842"/>
            <a:ext cx="2808000" cy="1569660"/>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Share findings and collect final feedback</a:t>
            </a:r>
          </a:p>
        </p:txBody>
      </p:sp>
      <p:sp>
        <p:nvSpPr>
          <p:cNvPr id="23" name="TextBox 22">
            <a:extLst>
              <a:ext uri="{FF2B5EF4-FFF2-40B4-BE49-F238E27FC236}">
                <a16:creationId xmlns:a16="http://schemas.microsoft.com/office/drawing/2014/main" id="{BA1D087A-6964-BB60-9E81-5190C924FF34}"/>
              </a:ext>
            </a:extLst>
          </p:cNvPr>
          <p:cNvSpPr txBox="1"/>
          <p:nvPr>
            <p:custDataLst>
              <p:tags r:id="rId16"/>
            </p:custDataLst>
          </p:nvPr>
        </p:nvSpPr>
        <p:spPr>
          <a:xfrm>
            <a:off x="25999482" y="13334842"/>
            <a:ext cx="3384000" cy="1569660"/>
          </a:xfrm>
          <a:prstGeom prst="rect">
            <a:avLst/>
          </a:prstGeom>
          <a:noFill/>
        </p:spPr>
        <p:txBody>
          <a:bodyPr wrap="square" rtlCol="0">
            <a:spAutoFit/>
          </a:bodyPr>
          <a:lstStyle/>
          <a:p>
            <a:pPr algn="ctr"/>
            <a:r>
              <a:rPr lang="en-US" sz="3200" noProof="0" dirty="0">
                <a:latin typeface="Arial" panose="020B0604020202020204" pitchFamily="34" charset="0"/>
                <a:cs typeface="Arial" panose="020B0604020202020204" pitchFamily="34" charset="0"/>
              </a:rPr>
              <a:t>Incorporate underrepresented </a:t>
            </a:r>
            <a:r>
              <a:rPr lang="en-US" sz="3200" dirty="0">
                <a:latin typeface="Arial" panose="020B0604020202020204" pitchFamily="34" charset="0"/>
                <a:cs typeface="Arial" panose="020B0604020202020204" pitchFamily="34" charset="0"/>
              </a:rPr>
              <a:t>perspectives</a:t>
            </a:r>
            <a:r>
              <a:rPr lang="en-US" sz="3200" noProof="0" dirty="0">
                <a:latin typeface="Arial" panose="020B0604020202020204" pitchFamily="34" charset="0"/>
                <a:cs typeface="Arial" panose="020B0604020202020204" pitchFamily="34" charset="0"/>
              </a:rPr>
              <a:t> </a:t>
            </a:r>
          </a:p>
        </p:txBody>
      </p:sp>
      <p:sp>
        <p:nvSpPr>
          <p:cNvPr id="33" name="TextBox 32">
            <a:extLst>
              <a:ext uri="{FF2B5EF4-FFF2-40B4-BE49-F238E27FC236}">
                <a16:creationId xmlns:a16="http://schemas.microsoft.com/office/drawing/2014/main" id="{5B54DBDC-3DC3-0321-8850-E0C36970E77C}"/>
              </a:ext>
            </a:extLst>
          </p:cNvPr>
          <p:cNvSpPr txBox="1"/>
          <p:nvPr>
            <p:custDataLst>
              <p:tags r:id="rId17"/>
            </p:custDataLst>
          </p:nvPr>
        </p:nvSpPr>
        <p:spPr>
          <a:xfrm>
            <a:off x="207026" y="21744904"/>
            <a:ext cx="3762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Intersectionality theory and the social drivers of health</a:t>
            </a:r>
          </a:p>
        </p:txBody>
      </p:sp>
      <p:sp>
        <p:nvSpPr>
          <p:cNvPr id="48" name="TextBox 47">
            <a:extLst>
              <a:ext uri="{FF2B5EF4-FFF2-40B4-BE49-F238E27FC236}">
                <a16:creationId xmlns:a16="http://schemas.microsoft.com/office/drawing/2014/main" id="{CE44A73E-17A9-F479-F25E-0899518EA82B}"/>
              </a:ext>
            </a:extLst>
          </p:cNvPr>
          <p:cNvSpPr txBox="1"/>
          <p:nvPr>
            <p:custDataLst>
              <p:tags r:id="rId18"/>
            </p:custDataLst>
          </p:nvPr>
        </p:nvSpPr>
        <p:spPr>
          <a:xfrm>
            <a:off x="14346725" y="21744904"/>
            <a:ext cx="3762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Pragmatic components of community engaged research </a:t>
            </a:r>
          </a:p>
        </p:txBody>
      </p:sp>
      <p:sp>
        <p:nvSpPr>
          <p:cNvPr id="49" name="TextBox 48">
            <a:extLst>
              <a:ext uri="{FF2B5EF4-FFF2-40B4-BE49-F238E27FC236}">
                <a16:creationId xmlns:a16="http://schemas.microsoft.com/office/drawing/2014/main" id="{7C534B6C-CD5B-E126-E292-5483C3808E20}"/>
              </a:ext>
            </a:extLst>
          </p:cNvPr>
          <p:cNvSpPr txBox="1"/>
          <p:nvPr>
            <p:custDataLst>
              <p:tags r:id="rId19"/>
            </p:custDataLst>
          </p:nvPr>
        </p:nvSpPr>
        <p:spPr>
          <a:xfrm>
            <a:off x="14742725"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Providing information about existing training opportunities </a:t>
            </a:r>
          </a:p>
        </p:txBody>
      </p:sp>
      <p:sp>
        <p:nvSpPr>
          <p:cNvPr id="50" name="TextBox 49">
            <a:extLst>
              <a:ext uri="{FF2B5EF4-FFF2-40B4-BE49-F238E27FC236}">
                <a16:creationId xmlns:a16="http://schemas.microsoft.com/office/drawing/2014/main" id="{80F5BA9E-E195-E4C8-D47B-760AA94C3BD7}"/>
              </a:ext>
            </a:extLst>
          </p:cNvPr>
          <p:cNvSpPr txBox="1"/>
          <p:nvPr>
            <p:custDataLst>
              <p:tags r:id="rId20"/>
            </p:custDataLst>
          </p:nvPr>
        </p:nvSpPr>
        <p:spPr>
          <a:xfrm>
            <a:off x="18274424"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Network development within and beyond CanNRT</a:t>
            </a:r>
          </a:p>
        </p:txBody>
      </p:sp>
      <p:sp>
        <p:nvSpPr>
          <p:cNvPr id="51" name="TextBox 50">
            <a:extLst>
              <a:ext uri="{FF2B5EF4-FFF2-40B4-BE49-F238E27FC236}">
                <a16:creationId xmlns:a16="http://schemas.microsoft.com/office/drawing/2014/main" id="{0BDA98DA-60CC-902A-E6E5-2ADE2B09C151}"/>
              </a:ext>
            </a:extLst>
          </p:cNvPr>
          <p:cNvSpPr txBox="1"/>
          <p:nvPr>
            <p:custDataLst>
              <p:tags r:id="rId21"/>
            </p:custDataLst>
          </p:nvPr>
        </p:nvSpPr>
        <p:spPr>
          <a:xfrm>
            <a:off x="18274424" y="21744904"/>
            <a:ext cx="3762000" cy="2376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Identifying community needs and engaging in reciprocal relationships</a:t>
            </a:r>
          </a:p>
        </p:txBody>
      </p:sp>
      <p:sp>
        <p:nvSpPr>
          <p:cNvPr id="53" name="TextBox 52">
            <a:extLst>
              <a:ext uri="{FF2B5EF4-FFF2-40B4-BE49-F238E27FC236}">
                <a16:creationId xmlns:a16="http://schemas.microsoft.com/office/drawing/2014/main" id="{8019B298-AAD7-5E5A-4523-123EBC0CC3F3}"/>
              </a:ext>
            </a:extLst>
          </p:cNvPr>
          <p:cNvSpPr txBox="1"/>
          <p:nvPr>
            <p:custDataLst>
              <p:tags r:id="rId22"/>
            </p:custDataLst>
          </p:nvPr>
        </p:nvSpPr>
        <p:spPr>
          <a:xfrm>
            <a:off x="26235551"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Recognizing and valuing different types of knowledge</a:t>
            </a:r>
          </a:p>
        </p:txBody>
      </p:sp>
      <p:sp>
        <p:nvSpPr>
          <p:cNvPr id="54" name="TextBox 53">
            <a:extLst>
              <a:ext uri="{FF2B5EF4-FFF2-40B4-BE49-F238E27FC236}">
                <a16:creationId xmlns:a16="http://schemas.microsoft.com/office/drawing/2014/main" id="{0D2013D2-85B2-6E03-A760-54E390AFFB38}"/>
              </a:ext>
            </a:extLst>
          </p:cNvPr>
          <p:cNvSpPr txBox="1"/>
          <p:nvPr>
            <p:custDataLst>
              <p:tags r:id="rId23"/>
            </p:custDataLst>
          </p:nvPr>
        </p:nvSpPr>
        <p:spPr>
          <a:xfrm>
            <a:off x="22307852" y="21744904"/>
            <a:ext cx="3762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Communicating research to different audiences</a:t>
            </a:r>
          </a:p>
        </p:txBody>
      </p:sp>
      <p:sp>
        <p:nvSpPr>
          <p:cNvPr id="57" name="TextBox 56">
            <a:extLst>
              <a:ext uri="{FF2B5EF4-FFF2-40B4-BE49-F238E27FC236}">
                <a16:creationId xmlns:a16="http://schemas.microsoft.com/office/drawing/2014/main" id="{4FC92409-5EE9-92D6-0E85-9BA23B8866CD}"/>
              </a:ext>
            </a:extLst>
          </p:cNvPr>
          <p:cNvSpPr txBox="1"/>
          <p:nvPr>
            <p:custDataLst>
              <p:tags r:id="rId24"/>
            </p:custDataLst>
          </p:nvPr>
        </p:nvSpPr>
        <p:spPr>
          <a:xfrm>
            <a:off x="26235551" y="21744904"/>
            <a:ext cx="3762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Developing inclusive, ethical, accessible and flexible methods</a:t>
            </a:r>
          </a:p>
        </p:txBody>
      </p:sp>
      <p:sp>
        <p:nvSpPr>
          <p:cNvPr id="58" name="TextBox 57">
            <a:extLst>
              <a:ext uri="{FF2B5EF4-FFF2-40B4-BE49-F238E27FC236}">
                <a16:creationId xmlns:a16="http://schemas.microsoft.com/office/drawing/2014/main" id="{9D24F96F-B9D7-51DE-FA9E-71A8C8A75F5A}"/>
              </a:ext>
            </a:extLst>
          </p:cNvPr>
          <p:cNvSpPr txBox="1"/>
          <p:nvPr>
            <p:custDataLst>
              <p:tags r:id="rId25"/>
            </p:custDataLst>
          </p:nvPr>
        </p:nvSpPr>
        <p:spPr>
          <a:xfrm>
            <a:off x="22703852"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Practicing research skills</a:t>
            </a:r>
          </a:p>
          <a:p>
            <a:pPr algn="ctr"/>
            <a:endParaRPr lang="en-US" sz="28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4F6E3DE-4831-A3A4-C84B-43F066141939}"/>
              </a:ext>
            </a:extLst>
          </p:cNvPr>
          <p:cNvSpPr txBox="1"/>
          <p:nvPr>
            <p:custDataLst>
              <p:tags r:id="rId26"/>
            </p:custDataLst>
          </p:nvPr>
        </p:nvSpPr>
        <p:spPr>
          <a:xfrm>
            <a:off x="15306589" y="10413628"/>
            <a:ext cx="4131702" cy="646331"/>
          </a:xfrm>
          <a:prstGeom prst="rect">
            <a:avLst/>
          </a:prstGeom>
          <a:noFill/>
        </p:spPr>
        <p:txBody>
          <a:bodyPr wrap="square" rtlCol="0">
            <a:spAutoFit/>
          </a:bodyPr>
          <a:lstStyle/>
          <a:p>
            <a:r>
              <a:rPr lang="fr-CA" sz="3600" b="1" dirty="0">
                <a:latin typeface="Arial" panose="020B0604020202020204" pitchFamily="34" charset="0"/>
                <a:cs typeface="Arial" panose="020B0604020202020204" pitchFamily="34" charset="0"/>
              </a:rPr>
              <a:t>Data collection</a:t>
            </a:r>
            <a:endParaRPr lang="en-CA" sz="3600" b="1" dirty="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6209DE8D-CD02-6983-4490-2760FE2DED57}"/>
              </a:ext>
            </a:extLst>
          </p:cNvPr>
          <p:cNvSpPr txBox="1"/>
          <p:nvPr>
            <p:custDataLst>
              <p:tags r:id="rId27"/>
            </p:custDataLst>
          </p:nvPr>
        </p:nvSpPr>
        <p:spPr>
          <a:xfrm>
            <a:off x="336881" y="35193110"/>
            <a:ext cx="29601448" cy="3970318"/>
          </a:xfrm>
          <a:prstGeom prst="rect">
            <a:avLst/>
          </a:prstGeom>
          <a:noFill/>
        </p:spPr>
        <p:txBody>
          <a:bodyPr wrap="square" rtlCol="0">
            <a:spAutoFit/>
          </a:bodyPr>
          <a:lstStyle/>
          <a:p>
            <a:pPr marL="533400" indent="-533400">
              <a:buFont typeface="Arial" panose="020B0604020202020204" pitchFamily="34" charset="0"/>
              <a:buChar char="•"/>
            </a:pPr>
            <a:r>
              <a:rPr lang="en-US" sz="3600" dirty="0">
                <a:latin typeface="Arial" panose="020B0604020202020204" pitchFamily="34" charset="0"/>
                <a:cs typeface="Arial" panose="020B0604020202020204" pitchFamily="34" charset="0"/>
              </a:rPr>
              <a:t>This project presents a novel application of EBCD, demonstrating how it can be used to meaningfully reflect interest-holders’ insights and priorities in a training curriculum</a:t>
            </a:r>
          </a:p>
          <a:p>
            <a:pPr marL="533400" indent="-533400">
              <a:buFont typeface="Arial" panose="020B0604020202020204" pitchFamily="34" charset="0"/>
              <a:buChar char="•"/>
            </a:pPr>
            <a:r>
              <a:rPr lang="en-US" sz="3600" dirty="0">
                <a:latin typeface="Arial" panose="020B0604020202020204" pitchFamily="34" charset="0"/>
                <a:cs typeface="Arial" panose="020B0604020202020204" pitchFamily="34" charset="0"/>
              </a:rPr>
              <a:t>The validation process showed strong alignment with the co-designed recommendations </a:t>
            </a:r>
          </a:p>
          <a:p>
            <a:pPr marL="533400" indent="-533400">
              <a:buFont typeface="Arial" panose="020B0604020202020204" pitchFamily="34" charset="0"/>
              <a:buChar char="•"/>
            </a:pPr>
            <a:r>
              <a:rPr lang="en-US" sz="3600" dirty="0">
                <a:latin typeface="Arial" panose="020B0604020202020204" pitchFamily="34" charset="0"/>
                <a:cs typeface="Arial" panose="020B0604020202020204" pitchFamily="34" charset="0"/>
              </a:rPr>
              <a:t>Findings highlighted a gap in community-engaged research in CanNRT current training, prompting leadership to develop curriculum content guided by recommended methods of delivery</a:t>
            </a:r>
          </a:p>
          <a:p>
            <a:pPr marL="533400" indent="-533400">
              <a:buFont typeface="Arial" panose="020B0604020202020204" pitchFamily="34" charset="0"/>
              <a:buChar char="•"/>
            </a:pPr>
            <a:r>
              <a:rPr lang="en-US" sz="3600" dirty="0">
                <a:latin typeface="Arial" panose="020B0604020202020204" pitchFamily="34" charset="0"/>
                <a:cs typeface="Arial" panose="020B0604020202020204" pitchFamily="34" charset="0"/>
              </a:rPr>
              <a:t>Co-designed initiatives with diverse interest-holders, especially from marginalized groups (e.g., neurodivergent people), enable proactive action on equity issues, fostering a more accessible, inclusive and culturally responsive learning environment</a:t>
            </a:r>
            <a:r>
              <a:rPr lang="en-US" sz="3600" baseline="30000" dirty="0">
                <a:latin typeface="Arial" panose="020B0604020202020204" pitchFamily="34" charset="0"/>
                <a:cs typeface="Arial" panose="020B0604020202020204" pitchFamily="34" charset="0"/>
              </a:rPr>
              <a:t>4 </a:t>
            </a:r>
          </a:p>
        </p:txBody>
      </p:sp>
      <p:grpSp>
        <p:nvGrpSpPr>
          <p:cNvPr id="29" name="Group 28">
            <a:extLst>
              <a:ext uri="{FF2B5EF4-FFF2-40B4-BE49-F238E27FC236}">
                <a16:creationId xmlns:a16="http://schemas.microsoft.com/office/drawing/2014/main" id="{FF7707EE-222D-3593-C2E1-D39D8F2F26EE}"/>
              </a:ext>
            </a:extLst>
          </p:cNvPr>
          <p:cNvGrpSpPr/>
          <p:nvPr>
            <p:custDataLst>
              <p:tags r:id="rId28"/>
            </p:custDataLst>
          </p:nvPr>
        </p:nvGrpSpPr>
        <p:grpSpPr>
          <a:xfrm>
            <a:off x="24479499" y="18713221"/>
            <a:ext cx="3348000" cy="3204000"/>
            <a:chOff x="23944702" y="20164795"/>
            <a:chExt cx="3366000" cy="1764000"/>
          </a:xfrm>
        </p:grpSpPr>
        <p:sp>
          <p:nvSpPr>
            <p:cNvPr id="43" name="Oval 42">
              <a:extLst>
                <a:ext uri="{FF2B5EF4-FFF2-40B4-BE49-F238E27FC236}">
                  <a16:creationId xmlns:a16="http://schemas.microsoft.com/office/drawing/2014/main" id="{B9DA0653-ECD1-79F9-2900-E49FF73C7E1D}"/>
                </a:ext>
              </a:extLst>
            </p:cNvPr>
            <p:cNvSpPr/>
            <p:nvPr/>
          </p:nvSpPr>
          <p:spPr>
            <a:xfrm>
              <a:off x="23944702" y="20164795"/>
              <a:ext cx="3366000" cy="1764000"/>
            </a:xfrm>
            <a:prstGeom prst="ellipse">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CA" sz="3200" b="1" dirty="0"/>
            </a:p>
          </p:txBody>
        </p:sp>
        <p:sp>
          <p:nvSpPr>
            <p:cNvPr id="44" name="TextBox 43">
              <a:extLst>
                <a:ext uri="{FF2B5EF4-FFF2-40B4-BE49-F238E27FC236}">
                  <a16:creationId xmlns:a16="http://schemas.microsoft.com/office/drawing/2014/main" id="{72D98DE9-5F67-382D-BF88-3B4581C667ED}"/>
                </a:ext>
              </a:extLst>
            </p:cNvPr>
            <p:cNvSpPr txBox="1"/>
            <p:nvPr/>
          </p:nvSpPr>
          <p:spPr>
            <a:xfrm>
              <a:off x="24151702" y="20708772"/>
              <a:ext cx="2952000" cy="676047"/>
            </a:xfrm>
            <a:prstGeom prst="rect">
              <a:avLst/>
            </a:prstGeom>
            <a:noFill/>
            <a:ln>
              <a:noFill/>
            </a:ln>
          </p:spPr>
          <p:txBody>
            <a:bodyPr wrap="square" rtlCol="0">
              <a:spAutoFit/>
            </a:bodyPr>
            <a:lstStyle/>
            <a:p>
              <a:pPr lvl="0" algn="ctr"/>
              <a:r>
                <a:rPr lang="en-CA" sz="3600" b="1" dirty="0">
                  <a:solidFill>
                    <a:schemeClr val="bg1"/>
                  </a:solidFill>
                  <a:latin typeface="Arial" panose="020B0604020202020204" pitchFamily="34" charset="0"/>
                  <a:cs typeface="Arial" panose="020B0604020202020204" pitchFamily="34" charset="0"/>
                </a:rPr>
                <a:t>Research skills</a:t>
              </a:r>
            </a:p>
          </p:txBody>
        </p:sp>
      </p:grpSp>
      <p:grpSp>
        <p:nvGrpSpPr>
          <p:cNvPr id="27" name="Group 26">
            <a:extLst>
              <a:ext uri="{FF2B5EF4-FFF2-40B4-BE49-F238E27FC236}">
                <a16:creationId xmlns:a16="http://schemas.microsoft.com/office/drawing/2014/main" id="{AAA51D02-AD45-FBC1-D85D-F9B3208F7F99}"/>
              </a:ext>
            </a:extLst>
          </p:cNvPr>
          <p:cNvGrpSpPr/>
          <p:nvPr>
            <p:custDataLst>
              <p:tags r:id="rId29"/>
            </p:custDataLst>
          </p:nvPr>
        </p:nvGrpSpPr>
        <p:grpSpPr>
          <a:xfrm>
            <a:off x="16518954" y="18713221"/>
            <a:ext cx="3348000" cy="3204000"/>
            <a:chOff x="15030073" y="20164795"/>
            <a:chExt cx="3366000" cy="1764000"/>
          </a:xfrm>
        </p:grpSpPr>
        <p:sp>
          <p:nvSpPr>
            <p:cNvPr id="26" name="Oval 25">
              <a:extLst>
                <a:ext uri="{FF2B5EF4-FFF2-40B4-BE49-F238E27FC236}">
                  <a16:creationId xmlns:a16="http://schemas.microsoft.com/office/drawing/2014/main" id="{4B55F06B-33A7-2DF8-5FBF-10AB39E32816}"/>
                </a:ext>
              </a:extLst>
            </p:cNvPr>
            <p:cNvSpPr/>
            <p:nvPr/>
          </p:nvSpPr>
          <p:spPr>
            <a:xfrm>
              <a:off x="15030073" y="20164795"/>
              <a:ext cx="3366000" cy="1764000"/>
            </a:xfrm>
            <a:prstGeom prst="ellipse">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CA" sz="3200" b="1" dirty="0"/>
            </a:p>
          </p:txBody>
        </p:sp>
        <p:sp>
          <p:nvSpPr>
            <p:cNvPr id="37" name="TextBox 36">
              <a:extLst>
                <a:ext uri="{FF2B5EF4-FFF2-40B4-BE49-F238E27FC236}">
                  <a16:creationId xmlns:a16="http://schemas.microsoft.com/office/drawing/2014/main" id="{F64E71CE-780B-63D0-673C-4909B59C77DF}"/>
                </a:ext>
              </a:extLst>
            </p:cNvPr>
            <p:cNvSpPr txBox="1"/>
            <p:nvPr/>
          </p:nvSpPr>
          <p:spPr>
            <a:xfrm>
              <a:off x="15237073" y="20708772"/>
              <a:ext cx="2952000" cy="676047"/>
            </a:xfrm>
            <a:prstGeom prst="rect">
              <a:avLst/>
            </a:prstGeom>
            <a:noFill/>
          </p:spPr>
          <p:txBody>
            <a:bodyPr wrap="square" rtlCol="0">
              <a:spAutoFit/>
            </a:bodyPr>
            <a:lstStyle/>
            <a:p>
              <a:pPr lvl="0" algn="ctr"/>
              <a:r>
                <a:rPr lang="en-CA" sz="3600" b="1" dirty="0">
                  <a:solidFill>
                    <a:schemeClr val="bg1"/>
                  </a:solidFill>
                  <a:latin typeface="Arial" panose="020B0604020202020204" pitchFamily="34" charset="0"/>
                  <a:cs typeface="Arial" panose="020B0604020202020204" pitchFamily="34" charset="0"/>
                </a:rPr>
                <a:t>Community Engagement</a:t>
              </a:r>
            </a:p>
          </p:txBody>
        </p:sp>
      </p:grpSp>
      <p:sp>
        <p:nvSpPr>
          <p:cNvPr id="31" name="TextBox 30">
            <a:extLst>
              <a:ext uri="{FF2B5EF4-FFF2-40B4-BE49-F238E27FC236}">
                <a16:creationId xmlns:a16="http://schemas.microsoft.com/office/drawing/2014/main" id="{0C66AC13-C320-FEAE-1459-276B7E4C9818}"/>
              </a:ext>
            </a:extLst>
          </p:cNvPr>
          <p:cNvSpPr txBox="1"/>
          <p:nvPr>
            <p:custDataLst>
              <p:tags r:id="rId30"/>
            </p:custDataLst>
          </p:nvPr>
        </p:nvSpPr>
        <p:spPr>
          <a:xfrm>
            <a:off x="603026"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Cultural humility and historical harms</a:t>
            </a:r>
          </a:p>
          <a:p>
            <a:pPr algn="ctr"/>
            <a:endParaRPr lang="en-US" sz="3000" dirty="0">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C38051FD-4473-9615-2CFA-5E0DF527EEEF}"/>
              </a:ext>
            </a:extLst>
          </p:cNvPr>
          <p:cNvSpPr txBox="1"/>
          <p:nvPr>
            <p:custDataLst>
              <p:tags r:id="rId31"/>
            </p:custDataLst>
          </p:nvPr>
        </p:nvSpPr>
        <p:spPr>
          <a:xfrm>
            <a:off x="4128052" y="21744904"/>
            <a:ext cx="3762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Evolution and variation of models of disability and language</a:t>
            </a:r>
          </a:p>
        </p:txBody>
      </p:sp>
      <p:sp>
        <p:nvSpPr>
          <p:cNvPr id="34" name="TextBox 33">
            <a:extLst>
              <a:ext uri="{FF2B5EF4-FFF2-40B4-BE49-F238E27FC236}">
                <a16:creationId xmlns:a16="http://schemas.microsoft.com/office/drawing/2014/main" id="{9C35FB40-AEC0-74A3-6726-B5566ADF1893}"/>
              </a:ext>
            </a:extLst>
          </p:cNvPr>
          <p:cNvSpPr txBox="1"/>
          <p:nvPr>
            <p:custDataLst>
              <p:tags r:id="rId32"/>
            </p:custDataLst>
          </p:nvPr>
        </p:nvSpPr>
        <p:spPr>
          <a:xfrm>
            <a:off x="4128052"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Critically questioning advocacy efforts</a:t>
            </a:r>
          </a:p>
          <a:p>
            <a:pPr algn="ctr"/>
            <a:endParaRPr lang="en-US" sz="3000"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0BAAB8BB-D885-48FF-1970-BD7A5E8EA99C}"/>
              </a:ext>
            </a:extLst>
          </p:cNvPr>
          <p:cNvSpPr txBox="1"/>
          <p:nvPr>
            <p:custDataLst>
              <p:tags r:id="rId33"/>
            </p:custDataLst>
          </p:nvPr>
        </p:nvSpPr>
        <p:spPr>
          <a:xfrm>
            <a:off x="11154692"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Personal positionality and bias</a:t>
            </a:r>
          </a:p>
          <a:p>
            <a:pPr algn="ctr"/>
            <a:endParaRPr lang="en-US" sz="2800" dirty="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11D5C943-9F6E-04C6-F0EC-489AA23A3BEE}"/>
              </a:ext>
            </a:extLst>
          </p:cNvPr>
          <p:cNvSpPr txBox="1"/>
          <p:nvPr>
            <p:custDataLst>
              <p:tags r:id="rId34"/>
            </p:custDataLst>
          </p:nvPr>
        </p:nvSpPr>
        <p:spPr>
          <a:xfrm>
            <a:off x="7625111" y="17000836"/>
            <a:ext cx="3366000" cy="1908000"/>
          </a:xfrm>
          <a:prstGeom prst="roundRect">
            <a:avLst/>
          </a:prstGeom>
          <a:solidFill>
            <a:srgbClr val="F4F7F5"/>
          </a:solidFill>
          <a:ln>
            <a:noFill/>
          </a:ln>
        </p:spPr>
        <p:txBody>
          <a:bodyPr wrap="square" rtlCol="0">
            <a:spAutoFit/>
          </a:bodyPr>
          <a:lstStyle/>
          <a:p>
            <a:pPr algn="ctr"/>
            <a:r>
              <a:rPr lang="en-US" sz="2800" dirty="0">
                <a:latin typeface="Arial" panose="020B0604020202020204" pitchFamily="34" charset="0"/>
                <a:cs typeface="Arial" panose="020B0604020202020204" pitchFamily="34" charset="0"/>
              </a:rPr>
              <a:t>Identifying one’s strengths and limitations</a:t>
            </a:r>
          </a:p>
          <a:p>
            <a:pPr algn="ctr"/>
            <a:endParaRPr lang="en-US" sz="2800" dirty="0">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30A1C9FF-E0A8-71D4-FB95-DE1C865966D7}"/>
              </a:ext>
            </a:extLst>
          </p:cNvPr>
          <p:cNvSpPr txBox="1"/>
          <p:nvPr>
            <p:custDataLst>
              <p:tags r:id="rId35"/>
            </p:custDataLst>
          </p:nvPr>
        </p:nvSpPr>
        <p:spPr>
          <a:xfrm>
            <a:off x="9191410" y="21744904"/>
            <a:ext cx="3762000" cy="1908000"/>
          </a:xfrm>
          <a:prstGeom prst="roundRect">
            <a:avLst/>
          </a:prstGeom>
          <a:solidFill>
            <a:srgbClr val="F4F7F5"/>
          </a:solidFill>
          <a:ln>
            <a:noFill/>
          </a:ln>
        </p:spPr>
        <p:txBody>
          <a:bodyPr wrap="square" rtlCol="0">
            <a:spAutoFit/>
          </a:bodyPr>
          <a:lstStyle/>
          <a:p>
            <a:pPr algn="ctr"/>
            <a:endParaRPr lang="en-US" sz="2800" dirty="0">
              <a:latin typeface="Arial" panose="020B0604020202020204" pitchFamily="34" charset="0"/>
              <a:cs typeface="Arial" panose="020B0604020202020204" pitchFamily="34" charset="0"/>
            </a:endParaRPr>
          </a:p>
          <a:p>
            <a:pPr algn="ctr"/>
            <a:r>
              <a:rPr lang="en-US" sz="2800" dirty="0">
                <a:latin typeface="Arial" panose="020B0604020202020204" pitchFamily="34" charset="0"/>
                <a:cs typeface="Arial" panose="020B0604020202020204" pitchFamily="34" charset="0"/>
              </a:rPr>
              <a:t>Awareness of bias and stigma in academia </a:t>
            </a:r>
            <a:endParaRPr lang="en-CA" sz="2800" dirty="0">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627CAFE7-02AE-D6A2-9E8B-33FA5D71D8E3}"/>
              </a:ext>
            </a:extLst>
          </p:cNvPr>
          <p:cNvGrpSpPr/>
          <p:nvPr>
            <p:custDataLst>
              <p:tags r:id="rId36"/>
            </p:custDataLst>
          </p:nvPr>
        </p:nvGrpSpPr>
        <p:grpSpPr>
          <a:xfrm>
            <a:off x="9398410" y="18713221"/>
            <a:ext cx="3348000" cy="3204000"/>
            <a:chOff x="8978470" y="20164795"/>
            <a:chExt cx="3366000" cy="1764000"/>
          </a:xfrm>
        </p:grpSpPr>
        <p:sp>
          <p:nvSpPr>
            <p:cNvPr id="39" name="Oval 38">
              <a:extLst>
                <a:ext uri="{FF2B5EF4-FFF2-40B4-BE49-F238E27FC236}">
                  <a16:creationId xmlns:a16="http://schemas.microsoft.com/office/drawing/2014/main" id="{615B4FF5-2BC9-7E79-DB7A-6A0805FEA467}"/>
                </a:ext>
              </a:extLst>
            </p:cNvPr>
            <p:cNvSpPr/>
            <p:nvPr/>
          </p:nvSpPr>
          <p:spPr>
            <a:xfrm>
              <a:off x="8978470" y="20164795"/>
              <a:ext cx="3366000" cy="1764000"/>
            </a:xfrm>
            <a:prstGeom prst="ellipse">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CA" sz="3200" b="1" dirty="0"/>
            </a:p>
          </p:txBody>
        </p:sp>
        <p:sp>
          <p:nvSpPr>
            <p:cNvPr id="40" name="TextBox 39">
              <a:extLst>
                <a:ext uri="{FF2B5EF4-FFF2-40B4-BE49-F238E27FC236}">
                  <a16:creationId xmlns:a16="http://schemas.microsoft.com/office/drawing/2014/main" id="{DA742D52-DE05-08A9-4652-E0985AF6C924}"/>
                </a:ext>
              </a:extLst>
            </p:cNvPr>
            <p:cNvSpPr txBox="1"/>
            <p:nvPr/>
          </p:nvSpPr>
          <p:spPr>
            <a:xfrm>
              <a:off x="9185470" y="20708772"/>
              <a:ext cx="2952000" cy="676047"/>
            </a:xfrm>
            <a:prstGeom prst="rect">
              <a:avLst/>
            </a:prstGeom>
            <a:noFill/>
          </p:spPr>
          <p:txBody>
            <a:bodyPr wrap="square" rtlCol="0">
              <a:spAutoFit/>
            </a:bodyPr>
            <a:lstStyle/>
            <a:p>
              <a:pPr lvl="0" algn="ctr"/>
              <a:r>
                <a:rPr lang="en-CA" sz="3600" b="1" dirty="0">
                  <a:solidFill>
                    <a:schemeClr val="bg1"/>
                  </a:solidFill>
                  <a:latin typeface="Arial" panose="020B0604020202020204" pitchFamily="34" charset="0"/>
                  <a:cs typeface="Arial" panose="020B0604020202020204" pitchFamily="34" charset="0"/>
                </a:rPr>
                <a:t>Self-Awareness</a:t>
              </a:r>
            </a:p>
          </p:txBody>
        </p:sp>
      </p:grpSp>
      <p:grpSp>
        <p:nvGrpSpPr>
          <p:cNvPr id="24" name="Group 23">
            <a:extLst>
              <a:ext uri="{FF2B5EF4-FFF2-40B4-BE49-F238E27FC236}">
                <a16:creationId xmlns:a16="http://schemas.microsoft.com/office/drawing/2014/main" id="{D8829CC2-0959-7B4B-6FA1-FB6109C50556}"/>
              </a:ext>
            </a:extLst>
          </p:cNvPr>
          <p:cNvGrpSpPr/>
          <p:nvPr>
            <p:custDataLst>
              <p:tags r:id="rId37"/>
            </p:custDataLst>
          </p:nvPr>
        </p:nvGrpSpPr>
        <p:grpSpPr>
          <a:xfrm>
            <a:off x="2374152" y="18713221"/>
            <a:ext cx="3348000" cy="3204000"/>
            <a:chOff x="2322184" y="20005477"/>
            <a:chExt cx="3366000" cy="1764000"/>
          </a:xfrm>
        </p:grpSpPr>
        <p:sp>
          <p:nvSpPr>
            <p:cNvPr id="41" name="Oval 40">
              <a:extLst>
                <a:ext uri="{FF2B5EF4-FFF2-40B4-BE49-F238E27FC236}">
                  <a16:creationId xmlns:a16="http://schemas.microsoft.com/office/drawing/2014/main" id="{03CBD1CD-FC3E-06A5-97F9-CECB2B7550ED}"/>
                </a:ext>
              </a:extLst>
            </p:cNvPr>
            <p:cNvSpPr/>
            <p:nvPr/>
          </p:nvSpPr>
          <p:spPr>
            <a:xfrm>
              <a:off x="2322184" y="20005477"/>
              <a:ext cx="3366000" cy="1764000"/>
            </a:xfrm>
            <a:prstGeom prst="ellipse">
              <a:avLst/>
            </a:prstGeom>
            <a:solidFill>
              <a:srgbClr val="0AA2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CA" sz="3200" b="1" dirty="0"/>
            </a:p>
          </p:txBody>
        </p:sp>
        <p:sp>
          <p:nvSpPr>
            <p:cNvPr id="42" name="TextBox 41">
              <a:extLst>
                <a:ext uri="{FF2B5EF4-FFF2-40B4-BE49-F238E27FC236}">
                  <a16:creationId xmlns:a16="http://schemas.microsoft.com/office/drawing/2014/main" id="{C9164E1E-6A18-FE7A-07F2-C3BB7C0C58EF}"/>
                </a:ext>
              </a:extLst>
            </p:cNvPr>
            <p:cNvSpPr txBox="1"/>
            <p:nvPr/>
          </p:nvSpPr>
          <p:spPr>
            <a:xfrm>
              <a:off x="2529184" y="20557050"/>
              <a:ext cx="2952000" cy="660855"/>
            </a:xfrm>
            <a:prstGeom prst="rect">
              <a:avLst/>
            </a:prstGeom>
            <a:noFill/>
          </p:spPr>
          <p:txBody>
            <a:bodyPr wrap="square" rtlCol="0">
              <a:spAutoFit/>
            </a:bodyPr>
            <a:lstStyle/>
            <a:p>
              <a:pPr algn="ctr"/>
              <a:r>
                <a:rPr lang="en-CA" sz="3600" b="1" dirty="0">
                  <a:solidFill>
                    <a:schemeClr val="bg1"/>
                  </a:solidFill>
                  <a:latin typeface="Arial" panose="020B0604020202020204" pitchFamily="34" charset="0"/>
                  <a:cs typeface="Arial" panose="020B0604020202020204" pitchFamily="34" charset="0"/>
                </a:rPr>
                <a:t>Critical Reflexivity</a:t>
              </a:r>
            </a:p>
          </p:txBody>
        </p:sp>
      </p:grpSp>
      <p:sp>
        <p:nvSpPr>
          <p:cNvPr id="35" name="TextBox 34">
            <a:extLst>
              <a:ext uri="{FF2B5EF4-FFF2-40B4-BE49-F238E27FC236}">
                <a16:creationId xmlns:a16="http://schemas.microsoft.com/office/drawing/2014/main" id="{550C7924-D13E-F270-C6B3-1F824BC31C01}"/>
              </a:ext>
            </a:extLst>
          </p:cNvPr>
          <p:cNvSpPr txBox="1"/>
          <p:nvPr>
            <p:custDataLst>
              <p:tags r:id="rId38"/>
            </p:custDataLst>
          </p:nvPr>
        </p:nvSpPr>
        <p:spPr>
          <a:xfrm>
            <a:off x="207025" y="25330504"/>
            <a:ext cx="13868272" cy="1191816"/>
          </a:xfrm>
          <a:prstGeom prst="roundRect">
            <a:avLst/>
          </a:prstGeom>
          <a:solidFill>
            <a:srgbClr val="E8F5EC"/>
          </a:solidFill>
        </p:spPr>
        <p:txBody>
          <a:bodyPr wrap="square" rtlCol="0">
            <a:spAutoFit/>
          </a:bodyPr>
          <a:lstStyle/>
          <a:p>
            <a:pPr algn="ctr"/>
            <a:r>
              <a:rPr lang="en-US" sz="3200" dirty="0">
                <a:latin typeface="Arial" panose="020B0604020202020204" pitchFamily="34" charset="0"/>
                <a:cs typeface="Arial" panose="020B0604020202020204" pitchFamily="34" charset="0"/>
              </a:rPr>
              <a:t>Case examples paired with group discussion; reflective activities; living library; panels with people with lived experience</a:t>
            </a:r>
          </a:p>
        </p:txBody>
      </p:sp>
      <p:sp>
        <p:nvSpPr>
          <p:cNvPr id="38" name="TextBox 37">
            <a:extLst>
              <a:ext uri="{FF2B5EF4-FFF2-40B4-BE49-F238E27FC236}">
                <a16:creationId xmlns:a16="http://schemas.microsoft.com/office/drawing/2014/main" id="{AF87C736-C879-29E9-0A0D-B8859FB7505D}"/>
              </a:ext>
            </a:extLst>
          </p:cNvPr>
          <p:cNvSpPr txBox="1"/>
          <p:nvPr>
            <p:custDataLst>
              <p:tags r:id="rId39"/>
            </p:custDataLst>
          </p:nvPr>
        </p:nvSpPr>
        <p:spPr>
          <a:xfrm>
            <a:off x="14367440" y="25330504"/>
            <a:ext cx="7689699" cy="2281476"/>
          </a:xfrm>
          <a:prstGeom prst="roundRect">
            <a:avLst/>
          </a:prstGeom>
          <a:solidFill>
            <a:srgbClr val="E8F5EC"/>
          </a:solidFill>
        </p:spPr>
        <p:txBody>
          <a:bodyPr wrap="square" rtlCol="0">
            <a:spAutoFit/>
          </a:bodyPr>
          <a:lstStyle/>
          <a:p>
            <a:pPr algn="ctr"/>
            <a:r>
              <a:rPr lang="en-US" sz="3200" dirty="0">
                <a:latin typeface="Arial" panose="020B0604020202020204" pitchFamily="34" charset="0"/>
                <a:cs typeface="Arial" panose="020B0604020202020204" pitchFamily="34" charset="0"/>
              </a:rPr>
              <a:t>Experiential learning; panels with researchers and community organizations; taking part in existing community engagement trainings</a:t>
            </a:r>
            <a:endParaRPr lang="en-CA" sz="3200" dirty="0"/>
          </a:p>
        </p:txBody>
      </p:sp>
      <p:sp>
        <p:nvSpPr>
          <p:cNvPr id="56" name="TextBox 55">
            <a:extLst>
              <a:ext uri="{FF2B5EF4-FFF2-40B4-BE49-F238E27FC236}">
                <a16:creationId xmlns:a16="http://schemas.microsoft.com/office/drawing/2014/main" id="{EE396571-AC7C-389A-4926-598396EBDDEB}"/>
              </a:ext>
            </a:extLst>
          </p:cNvPr>
          <p:cNvSpPr txBox="1"/>
          <p:nvPr>
            <p:custDataLst>
              <p:tags r:id="rId40"/>
            </p:custDataLst>
          </p:nvPr>
        </p:nvSpPr>
        <p:spPr>
          <a:xfrm>
            <a:off x="22319304" y="25330504"/>
            <a:ext cx="7689699" cy="3371136"/>
          </a:xfrm>
          <a:prstGeom prst="roundRect">
            <a:avLst/>
          </a:prstGeom>
          <a:solidFill>
            <a:srgbClr val="E8F5EC"/>
          </a:solidFill>
        </p:spPr>
        <p:txBody>
          <a:bodyPr wrap="square" rtlCol="0">
            <a:spAutoFit/>
          </a:bodyPr>
          <a:lstStyle/>
          <a:p>
            <a:pPr algn="ctr"/>
            <a:r>
              <a:rPr lang="en-US" sz="3200" dirty="0">
                <a:latin typeface="Arial" panose="020B0604020202020204" pitchFamily="34" charset="0"/>
                <a:cs typeface="Arial" panose="020B0604020202020204" pitchFamily="34" charset="0"/>
              </a:rPr>
              <a:t>Case example about research scenarios; panels with individuals who have completed different types of research; simulations, role play, elevator pitches; opportunities to visit other laboratories</a:t>
            </a:r>
            <a:endParaRPr lang="en-CA" sz="3200" dirty="0"/>
          </a:p>
        </p:txBody>
      </p:sp>
      <p:sp>
        <p:nvSpPr>
          <p:cNvPr id="70" name="TextBox 69">
            <a:extLst>
              <a:ext uri="{FF2B5EF4-FFF2-40B4-BE49-F238E27FC236}">
                <a16:creationId xmlns:a16="http://schemas.microsoft.com/office/drawing/2014/main" id="{7E07DC2A-ABD0-F9A5-F6D9-894518B10CC3}"/>
              </a:ext>
            </a:extLst>
          </p:cNvPr>
          <p:cNvSpPr txBox="1"/>
          <p:nvPr>
            <p:custDataLst>
              <p:tags r:id="rId41"/>
            </p:custDataLst>
          </p:nvPr>
        </p:nvSpPr>
        <p:spPr>
          <a:xfrm>
            <a:off x="579395" y="15868686"/>
            <a:ext cx="29116421" cy="1015663"/>
          </a:xfrm>
          <a:prstGeom prst="rect">
            <a:avLst/>
          </a:prstGeom>
          <a:noFill/>
        </p:spPr>
        <p:txBody>
          <a:bodyPr wrap="square" rtlCol="0">
            <a:spAutoFit/>
          </a:bodyPr>
          <a:lstStyle/>
          <a:p>
            <a:pPr algn="ctr"/>
            <a:r>
              <a:rPr lang="en-CA" sz="6000" b="1" noProof="0" dirty="0">
                <a:latin typeface="Arial" panose="020B0604020202020204" pitchFamily="34" charset="0"/>
                <a:cs typeface="Arial" panose="020B0604020202020204" pitchFamily="34" charset="0"/>
              </a:rPr>
              <a:t>Recommended Curriculum Content Areas and Methods of Delivery</a:t>
            </a:r>
          </a:p>
        </p:txBody>
      </p:sp>
      <p:sp>
        <p:nvSpPr>
          <p:cNvPr id="71" name="TextBox 70">
            <a:extLst>
              <a:ext uri="{FF2B5EF4-FFF2-40B4-BE49-F238E27FC236}">
                <a16:creationId xmlns:a16="http://schemas.microsoft.com/office/drawing/2014/main" id="{F7941082-80A5-7454-48DC-E81706A31746}"/>
              </a:ext>
            </a:extLst>
          </p:cNvPr>
          <p:cNvSpPr txBox="1"/>
          <p:nvPr>
            <p:custDataLst>
              <p:tags r:id="rId42"/>
            </p:custDataLst>
          </p:nvPr>
        </p:nvSpPr>
        <p:spPr>
          <a:xfrm>
            <a:off x="336882" y="28158763"/>
            <a:ext cx="29601448" cy="1015663"/>
          </a:xfrm>
          <a:prstGeom prst="rect">
            <a:avLst/>
          </a:prstGeom>
          <a:noFill/>
        </p:spPr>
        <p:txBody>
          <a:bodyPr wrap="square" rtlCol="0">
            <a:spAutoFit/>
          </a:bodyPr>
          <a:lstStyle/>
          <a:p>
            <a:r>
              <a:rPr lang="en-CA" sz="6000" b="1" noProof="0" dirty="0">
                <a:latin typeface="Arial" panose="020B0604020202020204" pitchFamily="34" charset="0"/>
                <a:cs typeface="Arial" panose="020B0604020202020204" pitchFamily="34" charset="0"/>
              </a:rPr>
              <a:t>Co-designed Value Statements</a:t>
            </a:r>
          </a:p>
        </p:txBody>
      </p:sp>
      <p:sp>
        <p:nvSpPr>
          <p:cNvPr id="81" name="TextBox 80">
            <a:extLst>
              <a:ext uri="{FF2B5EF4-FFF2-40B4-BE49-F238E27FC236}">
                <a16:creationId xmlns:a16="http://schemas.microsoft.com/office/drawing/2014/main" id="{2809101E-EDEA-76FE-9E6E-11204B5FC5A1}"/>
              </a:ext>
            </a:extLst>
          </p:cNvPr>
          <p:cNvSpPr txBox="1"/>
          <p:nvPr>
            <p:custDataLst>
              <p:tags r:id="rId43"/>
            </p:custDataLst>
          </p:nvPr>
        </p:nvSpPr>
        <p:spPr>
          <a:xfrm>
            <a:off x="336881" y="39431431"/>
            <a:ext cx="18061560" cy="3016210"/>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References </a:t>
            </a:r>
          </a:p>
          <a:p>
            <a:pPr marL="266700" indent="-266700">
              <a:buFont typeface="+mj-lt"/>
              <a:buAutoNum type="arabicPeriod"/>
            </a:pPr>
            <a:r>
              <a:rPr lang="en-US" sz="2200" dirty="0" err="1">
                <a:latin typeface="Arial" panose="020B0604020202020204" pitchFamily="34" charset="0"/>
                <a:cs typeface="Arial" panose="020B0604020202020204" pitchFamily="34" charset="0"/>
              </a:rPr>
              <a:t>Donetto</a:t>
            </a:r>
            <a:r>
              <a:rPr lang="en-US" sz="2200" dirty="0">
                <a:latin typeface="Arial" panose="020B0604020202020204" pitchFamily="34" charset="0"/>
                <a:cs typeface="Arial" panose="020B0604020202020204" pitchFamily="34" charset="0"/>
              </a:rPr>
              <a:t>, S., Pierri, P., </a:t>
            </a:r>
            <a:r>
              <a:rPr lang="en-US" sz="2200" dirty="0" err="1">
                <a:latin typeface="Arial" panose="020B0604020202020204" pitchFamily="34" charset="0"/>
                <a:cs typeface="Arial" panose="020B0604020202020204" pitchFamily="34" charset="0"/>
              </a:rPr>
              <a:t>Tsianakas</a:t>
            </a:r>
            <a:r>
              <a:rPr lang="en-US" sz="2200" dirty="0">
                <a:latin typeface="Arial" panose="020B0604020202020204" pitchFamily="34" charset="0"/>
                <a:cs typeface="Arial" panose="020B0604020202020204" pitchFamily="34" charset="0"/>
              </a:rPr>
              <a:t>, V., &amp; Robert, G. (2015). Experience based co-design and healthcare improvement: Realizing participatory design in the public sector. </a:t>
            </a:r>
            <a:r>
              <a:rPr lang="en-US" sz="2200" i="1" dirty="0">
                <a:latin typeface="Arial" panose="020B0604020202020204" pitchFamily="34" charset="0"/>
                <a:cs typeface="Arial" panose="020B0604020202020204" pitchFamily="34" charset="0"/>
              </a:rPr>
              <a:t>Design Journal, 18(2), </a:t>
            </a:r>
            <a:r>
              <a:rPr lang="en-US" sz="2200" dirty="0">
                <a:latin typeface="Arial" panose="020B0604020202020204" pitchFamily="34" charset="0"/>
                <a:cs typeface="Arial" panose="020B0604020202020204" pitchFamily="34" charset="0"/>
              </a:rPr>
              <a:t>227–248. </a:t>
            </a:r>
          </a:p>
          <a:p>
            <a:pPr marL="266700" indent="-266700">
              <a:buFont typeface="+mj-lt"/>
              <a:buAutoNum type="arabicPeriod"/>
            </a:pPr>
            <a:r>
              <a:rPr lang="en-US" sz="2200" dirty="0">
                <a:latin typeface="Arial" panose="020B0604020202020204" pitchFamily="34" charset="0"/>
                <a:cs typeface="Arial" panose="020B0604020202020204" pitchFamily="34" charset="0"/>
              </a:rPr>
              <a:t>Moll, S., Wyndham-West, M., </a:t>
            </a:r>
            <a:r>
              <a:rPr lang="en-US" sz="2200" dirty="0" err="1">
                <a:latin typeface="Arial" panose="020B0604020202020204" pitchFamily="34" charset="0"/>
                <a:cs typeface="Arial" panose="020B0604020202020204" pitchFamily="34" charset="0"/>
              </a:rPr>
              <a:t>Mulvale</a:t>
            </a:r>
            <a:r>
              <a:rPr lang="en-US" sz="2200" dirty="0">
                <a:latin typeface="Arial" panose="020B0604020202020204" pitchFamily="34" charset="0"/>
                <a:cs typeface="Arial" panose="020B0604020202020204" pitchFamily="34" charset="0"/>
              </a:rPr>
              <a:t>, G., Park, S., … &amp; Bruce, E. (2020). Are you really doing a “codesign”? Critical reflections when working with vulnerable populations. </a:t>
            </a:r>
            <a:r>
              <a:rPr lang="en-US" sz="2200" i="1" dirty="0">
                <a:latin typeface="Arial" panose="020B0604020202020204" pitchFamily="34" charset="0"/>
                <a:cs typeface="Arial" panose="020B0604020202020204" pitchFamily="34" charset="0"/>
              </a:rPr>
              <a:t>BMJ Open, 10(11), </a:t>
            </a:r>
            <a:r>
              <a:rPr lang="en-US" sz="2200" dirty="0">
                <a:latin typeface="Arial" panose="020B0604020202020204" pitchFamily="34" charset="0"/>
                <a:cs typeface="Arial" panose="020B0604020202020204" pitchFamily="34" charset="0"/>
              </a:rPr>
              <a:t>e038339. </a:t>
            </a:r>
          </a:p>
          <a:p>
            <a:pPr marL="266700" indent="-266700">
              <a:buFont typeface="+mj-lt"/>
              <a:buAutoNum type="arabicPeriod"/>
            </a:pPr>
            <a:r>
              <a:rPr lang="en-US" sz="2200" dirty="0">
                <a:latin typeface="Arial" panose="020B0604020202020204" pitchFamily="34" charset="0"/>
                <a:cs typeface="Arial" panose="020B0604020202020204" pitchFamily="34" charset="0"/>
              </a:rPr>
              <a:t>Elo, S., &amp; </a:t>
            </a:r>
            <a:r>
              <a:rPr lang="en-US" sz="2200" dirty="0" err="1">
                <a:latin typeface="Arial" panose="020B0604020202020204" pitchFamily="34" charset="0"/>
                <a:cs typeface="Arial" panose="020B0604020202020204" pitchFamily="34" charset="0"/>
              </a:rPr>
              <a:t>Kyngäs</a:t>
            </a:r>
            <a:r>
              <a:rPr lang="en-US" sz="2200" dirty="0">
                <a:latin typeface="Arial" panose="020B0604020202020204" pitchFamily="34" charset="0"/>
                <a:cs typeface="Arial" panose="020B0604020202020204" pitchFamily="34" charset="0"/>
              </a:rPr>
              <a:t>, H. (2008). The qualitative content analysis process. </a:t>
            </a:r>
            <a:r>
              <a:rPr lang="en-US" sz="2200" i="1" dirty="0">
                <a:latin typeface="Arial" panose="020B0604020202020204" pitchFamily="34" charset="0"/>
                <a:cs typeface="Arial" panose="020B0604020202020204" pitchFamily="34" charset="0"/>
              </a:rPr>
              <a:t>Journal of Advanced Nursing, 62(1). </a:t>
            </a:r>
            <a:r>
              <a:rPr lang="en-US" sz="2200" dirty="0">
                <a:latin typeface="Arial" panose="020B0604020202020204" pitchFamily="34" charset="0"/>
                <a:cs typeface="Arial" panose="020B0604020202020204" pitchFamily="34" charset="0"/>
              </a:rPr>
              <a:t>107–115.</a:t>
            </a:r>
          </a:p>
          <a:p>
            <a:pPr marL="266700" indent="-266700">
              <a:buFont typeface="+mj-lt"/>
              <a:buAutoNum type="arabicPeriod"/>
            </a:pPr>
            <a:r>
              <a:rPr lang="en-US" sz="2200" dirty="0" err="1">
                <a:latin typeface="Arial" panose="020B0604020202020204" pitchFamily="34" charset="0"/>
                <a:cs typeface="Arial" panose="020B0604020202020204" pitchFamily="34" charset="0"/>
              </a:rPr>
              <a:t>Mulvale</a:t>
            </a:r>
            <a:r>
              <a:rPr lang="en-US" sz="2200" dirty="0">
                <a:latin typeface="Arial" panose="020B0604020202020204" pitchFamily="34" charset="0"/>
                <a:cs typeface="Arial" panose="020B0604020202020204" pitchFamily="34" charset="0"/>
              </a:rPr>
              <a:t>, G., Moll, S., Phoenix, M., </a:t>
            </a:r>
            <a:r>
              <a:rPr lang="en-US" sz="2200" dirty="0" err="1">
                <a:latin typeface="Arial" panose="020B0604020202020204" pitchFamily="34" charset="0"/>
                <a:cs typeface="Arial" panose="020B0604020202020204" pitchFamily="34" charset="0"/>
              </a:rPr>
              <a:t>Buettgen</a:t>
            </a:r>
            <a:r>
              <a:rPr lang="en-US" sz="2200" dirty="0">
                <a:latin typeface="Arial" panose="020B0604020202020204" pitchFamily="34" charset="0"/>
                <a:cs typeface="Arial" panose="020B0604020202020204" pitchFamily="34" charset="0"/>
              </a:rPr>
              <a:t>, A., … &amp; Foisy, C. (2024). Co-creating a new Charter for equitable and inclusive co-creation: Insights from an international forum of academic and lived experience experts. </a:t>
            </a:r>
            <a:r>
              <a:rPr lang="en-US" sz="2200" i="1" dirty="0">
                <a:latin typeface="Arial" panose="020B0604020202020204" pitchFamily="34" charset="0"/>
                <a:cs typeface="Arial" panose="020B0604020202020204" pitchFamily="34" charset="0"/>
              </a:rPr>
              <a:t>BMJ Open, 14(3), </a:t>
            </a:r>
            <a:r>
              <a:rPr lang="en-US" sz="2200" dirty="0">
                <a:latin typeface="Arial" panose="020B0604020202020204" pitchFamily="34" charset="0"/>
                <a:cs typeface="Arial" panose="020B0604020202020204" pitchFamily="34" charset="0"/>
              </a:rPr>
              <a:t>e078950. </a:t>
            </a:r>
          </a:p>
        </p:txBody>
      </p:sp>
      <p:pic>
        <p:nvPicPr>
          <p:cNvPr id="80" name="Picture 79">
            <a:extLst>
              <a:ext uri="{FF2B5EF4-FFF2-40B4-BE49-F238E27FC236}">
                <a16:creationId xmlns:a16="http://schemas.microsoft.com/office/drawing/2014/main" id="{A63A1052-4E88-A46C-5E0C-57D93FE79B45}"/>
              </a:ext>
            </a:extLst>
          </p:cNvPr>
          <p:cNvPicPr>
            <a:picLocks noChangeAspect="1"/>
          </p:cNvPicPr>
          <p:nvPr>
            <p:custDataLst>
              <p:tags r:id="rId44"/>
            </p:custDataLst>
          </p:nvPr>
        </p:nvPicPr>
        <p:blipFill>
          <a:blip r:embed="rId58">
            <a:extLst>
              <a:ext uri="{28A0092B-C50C-407E-A947-70E740481C1C}">
                <a14:useLocalDpi xmlns:a14="http://schemas.microsoft.com/office/drawing/2010/main" val="0"/>
              </a:ext>
            </a:extLst>
          </a:blip>
          <a:stretch>
            <a:fillRect/>
          </a:stretch>
        </p:blipFill>
        <p:spPr>
          <a:xfrm>
            <a:off x="26923815" y="40942366"/>
            <a:ext cx="2912336" cy="1407304"/>
          </a:xfrm>
          <a:prstGeom prst="rect">
            <a:avLst/>
          </a:prstGeom>
        </p:spPr>
      </p:pic>
      <p:pic>
        <p:nvPicPr>
          <p:cNvPr id="153" name="Picture 4" descr="uqam-logo - GEPPS">
            <a:extLst>
              <a:ext uri="{FF2B5EF4-FFF2-40B4-BE49-F238E27FC236}">
                <a16:creationId xmlns:a16="http://schemas.microsoft.com/office/drawing/2014/main" id="{5D33BED5-6424-BAC8-FC77-41CC8E0BEEC9}"/>
              </a:ext>
            </a:extLst>
          </p:cNvPr>
          <p:cNvPicPr>
            <a:picLocks noChangeAspect="1" noChangeArrowheads="1"/>
          </p:cNvPicPr>
          <p:nvPr>
            <p:custDataLst>
              <p:tags r:id="rId45"/>
            </p:custDataLst>
          </p:nvPr>
        </p:nvPicPr>
        <p:blipFill rotWithShape="1">
          <a:blip r:embed="rId59">
            <a:extLst>
              <a:ext uri="{28A0092B-C50C-407E-A947-70E740481C1C}">
                <a14:useLocalDpi xmlns:a14="http://schemas.microsoft.com/office/drawing/2010/main" val="0"/>
              </a:ext>
            </a:extLst>
          </a:blip>
          <a:srcRect t="23281" b="16897"/>
          <a:stretch>
            <a:fillRect/>
          </a:stretch>
        </p:blipFill>
        <p:spPr bwMode="auto">
          <a:xfrm>
            <a:off x="22869060" y="40922618"/>
            <a:ext cx="3573258" cy="1427052"/>
          </a:xfrm>
          <a:prstGeom prst="rect">
            <a:avLst/>
          </a:prstGeom>
          <a:noFill/>
          <a:extLst>
            <a:ext uri="{909E8E84-426E-40DD-AFC4-6F175D3DCCD1}">
              <a14:hiddenFill xmlns:a14="http://schemas.microsoft.com/office/drawing/2010/main">
                <a:solidFill>
                  <a:srgbClr val="FFFFFF"/>
                </a:solidFill>
              </a14:hiddenFill>
            </a:ext>
          </a:extLst>
        </p:spPr>
      </p:pic>
      <p:pic>
        <p:nvPicPr>
          <p:cNvPr id="154" name="Picture 2" descr="1989 - The Azrieli Foundation">
            <a:extLst>
              <a:ext uri="{FF2B5EF4-FFF2-40B4-BE49-F238E27FC236}">
                <a16:creationId xmlns:a16="http://schemas.microsoft.com/office/drawing/2014/main" id="{3D79190A-F89E-4063-53B5-BFF654E131D8}"/>
              </a:ext>
            </a:extLst>
          </p:cNvPr>
          <p:cNvPicPr>
            <a:picLocks noChangeAspect="1" noChangeArrowheads="1"/>
          </p:cNvPicPr>
          <p:nvPr>
            <p:custDataLst>
              <p:tags r:id="rId46"/>
            </p:custDataLst>
          </p:nvPr>
        </p:nvPicPr>
        <p:blipFill>
          <a:blip r:embed="rId60">
            <a:extLst>
              <a:ext uri="{28A0092B-C50C-407E-A947-70E740481C1C}">
                <a14:useLocalDpi xmlns:a14="http://schemas.microsoft.com/office/drawing/2010/main" val="0"/>
              </a:ext>
            </a:extLst>
          </a:blip>
          <a:srcRect/>
          <a:stretch>
            <a:fillRect/>
          </a:stretch>
        </p:blipFill>
        <p:spPr bwMode="auto">
          <a:xfrm>
            <a:off x="26519059" y="38887630"/>
            <a:ext cx="3573258" cy="1958675"/>
          </a:xfrm>
          <a:prstGeom prst="rect">
            <a:avLst/>
          </a:prstGeom>
          <a:noFill/>
          <a:extLst>
            <a:ext uri="{909E8E84-426E-40DD-AFC4-6F175D3DCCD1}">
              <a14:hiddenFill xmlns:a14="http://schemas.microsoft.com/office/drawing/2010/main">
                <a:solidFill>
                  <a:srgbClr val="FFFFFF"/>
                </a:solidFill>
              </a14:hiddenFill>
            </a:ext>
          </a:extLst>
        </p:spPr>
      </p:pic>
      <p:pic>
        <p:nvPicPr>
          <p:cNvPr id="155" name="Picture 154">
            <a:extLst>
              <a:ext uri="{FF2B5EF4-FFF2-40B4-BE49-F238E27FC236}">
                <a16:creationId xmlns:a16="http://schemas.microsoft.com/office/drawing/2014/main" id="{BC9CDCDD-1E27-F4FC-0E6B-6F17139A82B3}"/>
              </a:ext>
            </a:extLst>
          </p:cNvPr>
          <p:cNvPicPr>
            <a:picLocks noChangeAspect="1"/>
          </p:cNvPicPr>
          <p:nvPr>
            <p:custDataLst>
              <p:tags r:id="rId47"/>
            </p:custDataLst>
          </p:nvPr>
        </p:nvPicPr>
        <p:blipFill>
          <a:blip r:embed="rId61">
            <a:extLst>
              <a:ext uri="{28A0092B-C50C-407E-A947-70E740481C1C}">
                <a14:useLocalDpi xmlns:a14="http://schemas.microsoft.com/office/drawing/2010/main" val="0"/>
              </a:ext>
            </a:extLst>
          </a:blip>
          <a:stretch>
            <a:fillRect/>
          </a:stretch>
        </p:blipFill>
        <p:spPr>
          <a:xfrm>
            <a:off x="22232992" y="38959819"/>
            <a:ext cx="4493014" cy="1848154"/>
          </a:xfrm>
          <a:prstGeom prst="rect">
            <a:avLst/>
          </a:prstGeom>
        </p:spPr>
      </p:pic>
      <p:sp>
        <p:nvSpPr>
          <p:cNvPr id="158" name="Left Brace 157">
            <a:extLst>
              <a:ext uri="{FF2B5EF4-FFF2-40B4-BE49-F238E27FC236}">
                <a16:creationId xmlns:a16="http://schemas.microsoft.com/office/drawing/2014/main" id="{619A408C-6C8E-57FB-FAA0-97D518AA82E4}"/>
              </a:ext>
            </a:extLst>
          </p:cNvPr>
          <p:cNvSpPr/>
          <p:nvPr>
            <p:custDataLst>
              <p:tags r:id="rId48"/>
            </p:custDataLst>
          </p:nvPr>
        </p:nvSpPr>
        <p:spPr>
          <a:xfrm rot="16200000">
            <a:off x="6385161" y="17575450"/>
            <a:ext cx="1512000" cy="13868272"/>
          </a:xfrm>
          <a:prstGeom prst="leftBrace">
            <a:avLst>
              <a:gd name="adj1" fmla="val 94647"/>
              <a:gd name="adj2" fmla="val 50000"/>
            </a:avLst>
          </a:prstGeom>
          <a:noFill/>
          <a:ln>
            <a:solidFill>
              <a:srgbClr val="0AA245"/>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CA"/>
          </a:p>
        </p:txBody>
      </p:sp>
      <p:sp>
        <p:nvSpPr>
          <p:cNvPr id="159" name="Left Brace 158">
            <a:extLst>
              <a:ext uri="{FF2B5EF4-FFF2-40B4-BE49-F238E27FC236}">
                <a16:creationId xmlns:a16="http://schemas.microsoft.com/office/drawing/2014/main" id="{699B1ACD-BB5A-C983-61D5-61A299A39CF8}"/>
              </a:ext>
            </a:extLst>
          </p:cNvPr>
          <p:cNvSpPr/>
          <p:nvPr>
            <p:custDataLst>
              <p:tags r:id="rId49"/>
            </p:custDataLst>
          </p:nvPr>
        </p:nvSpPr>
        <p:spPr>
          <a:xfrm rot="16200000">
            <a:off x="17456289" y="20664787"/>
            <a:ext cx="1512000" cy="7689600"/>
          </a:xfrm>
          <a:prstGeom prst="leftBrace">
            <a:avLst>
              <a:gd name="adj1" fmla="val 94647"/>
              <a:gd name="adj2" fmla="val 50000"/>
            </a:avLst>
          </a:prstGeom>
          <a:noFill/>
          <a:ln>
            <a:solidFill>
              <a:srgbClr val="0AA245"/>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CA"/>
          </a:p>
        </p:txBody>
      </p:sp>
      <p:sp>
        <p:nvSpPr>
          <p:cNvPr id="160" name="Left Brace 159">
            <a:extLst>
              <a:ext uri="{FF2B5EF4-FFF2-40B4-BE49-F238E27FC236}">
                <a16:creationId xmlns:a16="http://schemas.microsoft.com/office/drawing/2014/main" id="{9F401256-3E0F-C9A5-B567-8DFF1AFA7131}"/>
              </a:ext>
            </a:extLst>
          </p:cNvPr>
          <p:cNvSpPr/>
          <p:nvPr>
            <p:custDataLst>
              <p:tags r:id="rId50"/>
            </p:custDataLst>
          </p:nvPr>
        </p:nvSpPr>
        <p:spPr>
          <a:xfrm rot="16200000">
            <a:off x="25408153" y="20664736"/>
            <a:ext cx="1512000" cy="7689701"/>
          </a:xfrm>
          <a:prstGeom prst="leftBrace">
            <a:avLst>
              <a:gd name="adj1" fmla="val 94647"/>
              <a:gd name="adj2" fmla="val 50000"/>
            </a:avLst>
          </a:prstGeom>
          <a:noFill/>
          <a:ln>
            <a:solidFill>
              <a:srgbClr val="0AA245"/>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CA"/>
          </a:p>
        </p:txBody>
      </p:sp>
      <p:sp>
        <p:nvSpPr>
          <p:cNvPr id="165" name="TextBox 164">
            <a:extLst>
              <a:ext uri="{FF2B5EF4-FFF2-40B4-BE49-F238E27FC236}">
                <a16:creationId xmlns:a16="http://schemas.microsoft.com/office/drawing/2014/main" id="{69DC069C-B6CF-1920-2443-013BE28C1180}"/>
              </a:ext>
            </a:extLst>
          </p:cNvPr>
          <p:cNvSpPr txBox="1"/>
          <p:nvPr>
            <p:custDataLst>
              <p:tags r:id="rId51"/>
            </p:custDataLst>
          </p:nvPr>
        </p:nvSpPr>
        <p:spPr>
          <a:xfrm>
            <a:off x="18940651" y="39228482"/>
            <a:ext cx="2750131" cy="954107"/>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Scan to see co-design in action</a:t>
            </a:r>
            <a:endParaRPr lang="en-CA" sz="2800" dirty="0">
              <a:latin typeface="Arial" panose="020B0604020202020204" pitchFamily="34" charset="0"/>
              <a:cs typeface="Arial" panose="020B0604020202020204" pitchFamily="34" charset="0"/>
            </a:endParaRPr>
          </a:p>
        </p:txBody>
      </p:sp>
      <p:pic>
        <p:nvPicPr>
          <p:cNvPr id="167" name="Graphic 166">
            <a:extLst>
              <a:ext uri="{FF2B5EF4-FFF2-40B4-BE49-F238E27FC236}">
                <a16:creationId xmlns:a16="http://schemas.microsoft.com/office/drawing/2014/main" id="{4D5E6197-2736-F36F-FC5B-22F66E247AC3}"/>
              </a:ext>
            </a:extLst>
          </p:cNvPr>
          <p:cNvPicPr>
            <a:picLocks noChangeAspect="1"/>
          </p:cNvPicPr>
          <p:nvPr>
            <p:custDataLst>
              <p:tags r:id="rId52"/>
            </p:custDataLst>
          </p:nvPr>
        </p:nvPicPr>
        <p:blipFill>
          <a:blip>
            <a:extLst>
              <a:ext uri="{96DAC541-7B7A-43D3-8B79-37D633B846F1}">
                <asvg:svgBlip xmlns:asvg="http://schemas.microsoft.com/office/drawing/2016/SVG/main" r:embed="rId62"/>
              </a:ext>
            </a:extLst>
          </a:blip>
          <a:stretch>
            <a:fillRect/>
          </a:stretch>
        </p:blipFill>
        <p:spPr>
          <a:xfrm>
            <a:off x="19235716" y="40189670"/>
            <a:ext cx="2160000" cy="2160000"/>
          </a:xfrm>
          <a:prstGeom prst="rect">
            <a:avLst/>
          </a:prstGeom>
        </p:spPr>
      </p:pic>
      <p:sp>
        <p:nvSpPr>
          <p:cNvPr id="28" name="TextBox 27">
            <a:extLst>
              <a:ext uri="{FF2B5EF4-FFF2-40B4-BE49-F238E27FC236}">
                <a16:creationId xmlns:a16="http://schemas.microsoft.com/office/drawing/2014/main" id="{710CCA97-568B-701D-0EBD-B8267D8618CD}"/>
              </a:ext>
            </a:extLst>
          </p:cNvPr>
          <p:cNvSpPr txBox="1"/>
          <p:nvPr>
            <p:custDataLst>
              <p:tags r:id="rId53"/>
            </p:custDataLst>
          </p:nvPr>
        </p:nvSpPr>
        <p:spPr>
          <a:xfrm>
            <a:off x="591878" y="29292091"/>
            <a:ext cx="6948000" cy="4464000"/>
          </a:xfrm>
          <a:custGeom>
            <a:avLst/>
            <a:gdLst>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48199 w 6948000"/>
              <a:gd name="csY1" fmla="*/ 392488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1513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05997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00058 w 6948000"/>
              <a:gd name="csY1" fmla="*/ 392850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51003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90009 w 6948000"/>
              <a:gd name="csY1" fmla="*/ 393412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6948000" h="4462790" stroke="0" extrusionOk="0">
                <a:moveTo>
                  <a:pt x="0" y="0"/>
                </a:moveTo>
                <a:lnTo>
                  <a:pt x="6948000" y="0"/>
                </a:lnTo>
                <a:lnTo>
                  <a:pt x="6948000" y="3718977"/>
                </a:lnTo>
                <a:lnTo>
                  <a:pt x="6204187" y="4462790"/>
                </a:lnTo>
                <a:lnTo>
                  <a:pt x="0" y="4462790"/>
                </a:lnTo>
                <a:lnTo>
                  <a:pt x="0" y="0"/>
                </a:lnTo>
                <a:close/>
              </a:path>
              <a:path w="6948000" h="4462790" fill="darkenLess" stroke="0" extrusionOk="0">
                <a:moveTo>
                  <a:pt x="6204187" y="4462790"/>
                </a:moveTo>
                <a:lnTo>
                  <a:pt x="6352949" y="3867739"/>
                </a:lnTo>
                <a:lnTo>
                  <a:pt x="6948000" y="3718977"/>
                </a:lnTo>
                <a:lnTo>
                  <a:pt x="6204187" y="4462790"/>
                </a:lnTo>
                <a:close/>
              </a:path>
              <a:path w="6948000" h="4462790" fill="none" extrusionOk="0">
                <a:moveTo>
                  <a:pt x="6204187" y="4462790"/>
                </a:moveTo>
                <a:lnTo>
                  <a:pt x="6390009" y="3934128"/>
                </a:lnTo>
                <a:lnTo>
                  <a:pt x="6948000" y="3718977"/>
                </a:lnTo>
                <a:lnTo>
                  <a:pt x="6204187" y="4462790"/>
                </a:lnTo>
                <a:lnTo>
                  <a:pt x="0" y="4462790"/>
                </a:lnTo>
                <a:lnTo>
                  <a:pt x="0" y="0"/>
                </a:lnTo>
                <a:lnTo>
                  <a:pt x="6948000" y="0"/>
                </a:lnTo>
                <a:lnTo>
                  <a:pt x="6948000" y="3718977"/>
                </a:lnTo>
              </a:path>
            </a:pathLst>
          </a:custGeom>
          <a:noFill/>
          <a:ln w="25400">
            <a:solidFill>
              <a:srgbClr val="136B3F"/>
            </a:solidFill>
            <a:extLst>
              <a:ext uri="{C807C97D-BFC1-408E-A445-0C87EB9F89A2}">
                <ask:lineSketchStyleProps xmlns:ask="http://schemas.microsoft.com/office/drawing/2018/sketchyshapes">
                  <ask:type>
                    <ask:lineSketchNone/>
                  </ask:type>
                </ask:lineSketchStyleProps>
              </a:ext>
            </a:extLst>
          </a:ln>
        </p:spPr>
        <p:txBody>
          <a:bodyPr wrap="square" bIns="0" anchor="ctr" anchorCtr="1">
            <a:spAutoFit/>
          </a:bodyPr>
          <a:lstStyle/>
          <a:p>
            <a:pPr algn="ctr"/>
            <a:r>
              <a:rPr lang="en-US" sz="3200" dirty="0">
                <a:latin typeface="Arial" panose="020B0604020202020204" pitchFamily="34" charset="0"/>
                <a:cs typeface="Arial" panose="020B0604020202020204" pitchFamily="34" charset="0"/>
              </a:rPr>
              <a:t>Be passionate and driven to create equitable opportunities for meaningful improvement in the quality of the lives of neurodivergent individuals, prioritizing the voices and goals of the neurodivergent community and with recognition for the diversity within this community</a:t>
            </a:r>
          </a:p>
        </p:txBody>
      </p:sp>
      <p:sp>
        <p:nvSpPr>
          <p:cNvPr id="9" name="TextBox 8">
            <a:extLst>
              <a:ext uri="{FF2B5EF4-FFF2-40B4-BE49-F238E27FC236}">
                <a16:creationId xmlns:a16="http://schemas.microsoft.com/office/drawing/2014/main" id="{2132DC24-641D-AA00-2E5B-4A15549C7CD7}"/>
              </a:ext>
            </a:extLst>
          </p:cNvPr>
          <p:cNvSpPr txBox="1"/>
          <p:nvPr>
            <p:custDataLst>
              <p:tags r:id="rId54"/>
            </p:custDataLst>
          </p:nvPr>
        </p:nvSpPr>
        <p:spPr>
          <a:xfrm>
            <a:off x="15358198" y="29292091"/>
            <a:ext cx="6948000" cy="4464000"/>
          </a:xfrm>
          <a:custGeom>
            <a:avLst/>
            <a:gdLst>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48199 w 6948000"/>
              <a:gd name="csY1" fmla="*/ 392488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1513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05997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00058 w 6948000"/>
              <a:gd name="csY1" fmla="*/ 392850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51003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90009 w 6948000"/>
              <a:gd name="csY1" fmla="*/ 393412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6948000" h="4462790" stroke="0" extrusionOk="0">
                <a:moveTo>
                  <a:pt x="0" y="0"/>
                </a:moveTo>
                <a:lnTo>
                  <a:pt x="6948000" y="0"/>
                </a:lnTo>
                <a:lnTo>
                  <a:pt x="6948000" y="3718977"/>
                </a:lnTo>
                <a:lnTo>
                  <a:pt x="6204187" y="4462790"/>
                </a:lnTo>
                <a:lnTo>
                  <a:pt x="0" y="4462790"/>
                </a:lnTo>
                <a:lnTo>
                  <a:pt x="0" y="0"/>
                </a:lnTo>
                <a:close/>
              </a:path>
              <a:path w="6948000" h="4462790" fill="darkenLess" stroke="0" extrusionOk="0">
                <a:moveTo>
                  <a:pt x="6204187" y="4462790"/>
                </a:moveTo>
                <a:lnTo>
                  <a:pt x="6352949" y="3867739"/>
                </a:lnTo>
                <a:lnTo>
                  <a:pt x="6948000" y="3718977"/>
                </a:lnTo>
                <a:lnTo>
                  <a:pt x="6204187" y="4462790"/>
                </a:lnTo>
                <a:close/>
              </a:path>
              <a:path w="6948000" h="4462790" fill="none" extrusionOk="0">
                <a:moveTo>
                  <a:pt x="6204187" y="4462790"/>
                </a:moveTo>
                <a:lnTo>
                  <a:pt x="6390009" y="3934128"/>
                </a:lnTo>
                <a:lnTo>
                  <a:pt x="6948000" y="3718977"/>
                </a:lnTo>
                <a:lnTo>
                  <a:pt x="6204187" y="4462790"/>
                </a:lnTo>
                <a:lnTo>
                  <a:pt x="0" y="4462790"/>
                </a:lnTo>
                <a:lnTo>
                  <a:pt x="0" y="0"/>
                </a:lnTo>
                <a:lnTo>
                  <a:pt x="6948000" y="0"/>
                </a:lnTo>
                <a:lnTo>
                  <a:pt x="6948000" y="3718977"/>
                </a:lnTo>
              </a:path>
            </a:pathLst>
          </a:custGeom>
          <a:noFill/>
          <a:ln w="25400">
            <a:solidFill>
              <a:srgbClr val="136B3F"/>
            </a:solidFill>
            <a:extLst>
              <a:ext uri="{C807C97D-BFC1-408E-A445-0C87EB9F89A2}">
                <ask:lineSketchStyleProps xmlns:ask="http://schemas.microsoft.com/office/drawing/2018/sketchyshapes">
                  <ask:type>
                    <ask:lineSketchNone/>
                  </ask:type>
                </ask:lineSketchStyleProps>
              </a:ext>
            </a:extLst>
          </a:ln>
        </p:spPr>
        <p:txBody>
          <a:bodyPr wrap="square" bIns="0" anchor="ctr" anchorCtr="1">
            <a:spAutoFit/>
          </a:bodyPr>
          <a:lstStyle/>
          <a:p>
            <a:pPr algn="ctr"/>
            <a:r>
              <a:rPr lang="en-US" sz="3200" dirty="0">
                <a:latin typeface="Arial" panose="020B0604020202020204" pitchFamily="34" charset="0"/>
                <a:cs typeface="Arial" panose="020B0604020202020204" pitchFamily="34" charset="0"/>
              </a:rPr>
              <a:t>Be curious, open-minded, reflexive and willing to learn from diverse people by valuing all forms of knowledge and methods of communication, appreciating differences as well as recognizing your own diverse stories, strengths, and limitations with an openness      to accept feedback</a:t>
            </a:r>
          </a:p>
        </p:txBody>
      </p:sp>
      <p:sp>
        <p:nvSpPr>
          <p:cNvPr id="13" name="TextBox 12">
            <a:extLst>
              <a:ext uri="{FF2B5EF4-FFF2-40B4-BE49-F238E27FC236}">
                <a16:creationId xmlns:a16="http://schemas.microsoft.com/office/drawing/2014/main" id="{EB120566-3E82-D44B-7F16-484599498563}"/>
              </a:ext>
            </a:extLst>
          </p:cNvPr>
          <p:cNvSpPr txBox="1"/>
          <p:nvPr>
            <p:custDataLst>
              <p:tags r:id="rId55"/>
            </p:custDataLst>
          </p:nvPr>
        </p:nvSpPr>
        <p:spPr>
          <a:xfrm>
            <a:off x="7975038" y="29292091"/>
            <a:ext cx="6948000" cy="4464000"/>
          </a:xfrm>
          <a:custGeom>
            <a:avLst/>
            <a:gdLst>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48199 w 6948000"/>
              <a:gd name="csY1" fmla="*/ 392488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1513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05997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00058 w 6948000"/>
              <a:gd name="csY1" fmla="*/ 392850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51003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90009 w 6948000"/>
              <a:gd name="csY1" fmla="*/ 393412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6948000" h="4462790" stroke="0" extrusionOk="0">
                <a:moveTo>
                  <a:pt x="0" y="0"/>
                </a:moveTo>
                <a:lnTo>
                  <a:pt x="6948000" y="0"/>
                </a:lnTo>
                <a:lnTo>
                  <a:pt x="6948000" y="3718977"/>
                </a:lnTo>
                <a:lnTo>
                  <a:pt x="6204187" y="4462790"/>
                </a:lnTo>
                <a:lnTo>
                  <a:pt x="0" y="4462790"/>
                </a:lnTo>
                <a:lnTo>
                  <a:pt x="0" y="0"/>
                </a:lnTo>
                <a:close/>
              </a:path>
              <a:path w="6948000" h="4462790" fill="darkenLess" stroke="0" extrusionOk="0">
                <a:moveTo>
                  <a:pt x="6204187" y="4462790"/>
                </a:moveTo>
                <a:lnTo>
                  <a:pt x="6352949" y="3867739"/>
                </a:lnTo>
                <a:lnTo>
                  <a:pt x="6948000" y="3718977"/>
                </a:lnTo>
                <a:lnTo>
                  <a:pt x="6204187" y="4462790"/>
                </a:lnTo>
                <a:close/>
              </a:path>
              <a:path w="6948000" h="4462790" fill="none" extrusionOk="0">
                <a:moveTo>
                  <a:pt x="6204187" y="4462790"/>
                </a:moveTo>
                <a:lnTo>
                  <a:pt x="6390009" y="3934128"/>
                </a:lnTo>
                <a:lnTo>
                  <a:pt x="6948000" y="3718977"/>
                </a:lnTo>
                <a:lnTo>
                  <a:pt x="6204187" y="4462790"/>
                </a:lnTo>
                <a:lnTo>
                  <a:pt x="0" y="4462790"/>
                </a:lnTo>
                <a:lnTo>
                  <a:pt x="0" y="0"/>
                </a:lnTo>
                <a:lnTo>
                  <a:pt x="6948000" y="0"/>
                </a:lnTo>
                <a:lnTo>
                  <a:pt x="6948000" y="3718977"/>
                </a:lnTo>
              </a:path>
            </a:pathLst>
          </a:custGeom>
          <a:noFill/>
          <a:ln w="25400">
            <a:solidFill>
              <a:srgbClr val="136B3F"/>
            </a:solidFill>
            <a:extLst>
              <a:ext uri="{C807C97D-BFC1-408E-A445-0C87EB9F89A2}">
                <ask:lineSketchStyleProps xmlns:ask="http://schemas.microsoft.com/office/drawing/2018/sketchyshapes">
                  <ask:type>
                    <ask:lineSketchNone/>
                  </ask:type>
                </ask:lineSketchStyleProps>
              </a:ext>
            </a:extLst>
          </a:ln>
        </p:spPr>
        <p:txBody>
          <a:bodyPr wrap="square" bIns="0" anchor="ctr" anchorCtr="1">
            <a:spAutoFit/>
          </a:bodyPr>
          <a:lstStyle/>
          <a:p>
            <a:pPr algn="ctr"/>
            <a:r>
              <a:rPr lang="en-US" sz="3200" dirty="0">
                <a:latin typeface="Arial" panose="020B0604020202020204" pitchFamily="34" charset="0"/>
                <a:cs typeface="Arial" panose="020B0604020202020204" pitchFamily="34" charset="0"/>
              </a:rPr>
              <a:t>Be caring, empathetic, authentic, respectful, forthright and trustworthy seeing all people as whole, and committing to recognizing the strengths of others</a:t>
            </a:r>
          </a:p>
          <a:p>
            <a:pPr algn="ctr"/>
            <a:endParaRPr lang="en-US" sz="3600" dirty="0">
              <a:latin typeface="Arial" panose="020B0604020202020204" pitchFamily="34" charset="0"/>
              <a:cs typeface="Arial" panose="020B0604020202020204" pitchFamily="34" charset="0"/>
            </a:endParaRPr>
          </a:p>
          <a:p>
            <a:pPr algn="ctr"/>
            <a:endParaRPr lang="en-US" sz="3600"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42F251C8-2CFB-3AE1-5BD8-C7F419576E50}"/>
              </a:ext>
            </a:extLst>
          </p:cNvPr>
          <p:cNvSpPr txBox="1"/>
          <p:nvPr>
            <p:custDataLst>
              <p:tags r:id="rId56"/>
            </p:custDataLst>
          </p:nvPr>
        </p:nvSpPr>
        <p:spPr>
          <a:xfrm>
            <a:off x="22735335" y="29292091"/>
            <a:ext cx="6948000" cy="4464000"/>
          </a:xfrm>
          <a:custGeom>
            <a:avLst/>
            <a:gdLst>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48199 w 6948000"/>
              <a:gd name="csY1" fmla="*/ 3924889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15130 w 6948000"/>
              <a:gd name="csY1" fmla="*/ 391724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05997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400058 w 6948000"/>
              <a:gd name="csY1" fmla="*/ 392850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79961 w 6948000"/>
              <a:gd name="csY1" fmla="*/ 3951003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 name="csX0" fmla="*/ 0 w 6948000"/>
              <a:gd name="csY0" fmla="*/ 0 h 4462790"/>
              <a:gd name="csX1" fmla="*/ 6948000 w 6948000"/>
              <a:gd name="csY1" fmla="*/ 0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0" fmla="*/ 6204187 w 6948000"/>
              <a:gd name="csY0" fmla="*/ 4462790 h 4462790"/>
              <a:gd name="csX1" fmla="*/ 6352949 w 6948000"/>
              <a:gd name="csY1" fmla="*/ 3867739 h 4462790"/>
              <a:gd name="csX2" fmla="*/ 6948000 w 6948000"/>
              <a:gd name="csY2" fmla="*/ 3718977 h 4462790"/>
              <a:gd name="csX3" fmla="*/ 6204187 w 6948000"/>
              <a:gd name="csY3" fmla="*/ 4462790 h 4462790"/>
              <a:gd name="csX0" fmla="*/ 6204187 w 6948000"/>
              <a:gd name="csY0" fmla="*/ 4462790 h 4462790"/>
              <a:gd name="csX1" fmla="*/ 6390009 w 6948000"/>
              <a:gd name="csY1" fmla="*/ 3934128 h 4462790"/>
              <a:gd name="csX2" fmla="*/ 6948000 w 6948000"/>
              <a:gd name="csY2" fmla="*/ 3718977 h 4462790"/>
              <a:gd name="csX3" fmla="*/ 6204187 w 6948000"/>
              <a:gd name="csY3" fmla="*/ 4462790 h 4462790"/>
              <a:gd name="csX4" fmla="*/ 0 w 6948000"/>
              <a:gd name="csY4" fmla="*/ 4462790 h 4462790"/>
              <a:gd name="csX5" fmla="*/ 0 w 6948000"/>
              <a:gd name="csY5" fmla="*/ 0 h 4462790"/>
              <a:gd name="csX6" fmla="*/ 6948000 w 6948000"/>
              <a:gd name="csY6" fmla="*/ 0 h 4462790"/>
              <a:gd name="csX7" fmla="*/ 6948000 w 6948000"/>
              <a:gd name="csY7" fmla="*/ 3718977 h 44627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6948000" h="4462790" stroke="0" extrusionOk="0">
                <a:moveTo>
                  <a:pt x="0" y="0"/>
                </a:moveTo>
                <a:lnTo>
                  <a:pt x="6948000" y="0"/>
                </a:lnTo>
                <a:lnTo>
                  <a:pt x="6948000" y="3718977"/>
                </a:lnTo>
                <a:lnTo>
                  <a:pt x="6204187" y="4462790"/>
                </a:lnTo>
                <a:lnTo>
                  <a:pt x="0" y="4462790"/>
                </a:lnTo>
                <a:lnTo>
                  <a:pt x="0" y="0"/>
                </a:lnTo>
                <a:close/>
              </a:path>
              <a:path w="6948000" h="4462790" fill="darkenLess" stroke="0" extrusionOk="0">
                <a:moveTo>
                  <a:pt x="6204187" y="4462790"/>
                </a:moveTo>
                <a:lnTo>
                  <a:pt x="6352949" y="3867739"/>
                </a:lnTo>
                <a:lnTo>
                  <a:pt x="6948000" y="3718977"/>
                </a:lnTo>
                <a:lnTo>
                  <a:pt x="6204187" y="4462790"/>
                </a:lnTo>
                <a:close/>
              </a:path>
              <a:path w="6948000" h="4462790" fill="none" extrusionOk="0">
                <a:moveTo>
                  <a:pt x="6204187" y="4462790"/>
                </a:moveTo>
                <a:lnTo>
                  <a:pt x="6390009" y="3934128"/>
                </a:lnTo>
                <a:lnTo>
                  <a:pt x="6948000" y="3718977"/>
                </a:lnTo>
                <a:lnTo>
                  <a:pt x="6204187" y="4462790"/>
                </a:lnTo>
                <a:lnTo>
                  <a:pt x="0" y="4462790"/>
                </a:lnTo>
                <a:lnTo>
                  <a:pt x="0" y="0"/>
                </a:lnTo>
                <a:lnTo>
                  <a:pt x="6948000" y="0"/>
                </a:lnTo>
                <a:lnTo>
                  <a:pt x="6948000" y="3718977"/>
                </a:lnTo>
              </a:path>
            </a:pathLst>
          </a:custGeom>
          <a:noFill/>
          <a:ln w="25400">
            <a:solidFill>
              <a:srgbClr val="136B3F"/>
            </a:solidFill>
            <a:extLst>
              <a:ext uri="{C807C97D-BFC1-408E-A445-0C87EB9F89A2}">
                <ask:lineSketchStyleProps xmlns:ask="http://schemas.microsoft.com/office/drawing/2018/sketchyshapes">
                  <ask:type>
                    <ask:lineSketchNone/>
                  </ask:type>
                </ask:lineSketchStyleProps>
              </a:ext>
            </a:extLst>
          </a:ln>
        </p:spPr>
        <p:txBody>
          <a:bodyPr wrap="square" bIns="0" anchor="ctr" anchorCtr="1">
            <a:spAutoFit/>
          </a:bodyPr>
          <a:lstStyle/>
          <a:p>
            <a:pPr algn="ctr"/>
            <a:r>
              <a:rPr lang="en-US" sz="3200" dirty="0">
                <a:latin typeface="Arial" panose="020B0604020202020204" pitchFamily="34" charset="0"/>
                <a:cs typeface="Arial" panose="020B0604020202020204" pitchFamily="34" charset="0"/>
              </a:rPr>
              <a:t>Be flexible, adaptable and creative in your approach to completing ethical and high-quality research while working with a range of collaborators in equitable partnership, presuming competence, prioritizing safety for all involved and with a commitment to both minimizing and addressing </a:t>
            </a:r>
          </a:p>
          <a:p>
            <a:pPr algn="ctr"/>
            <a:r>
              <a:rPr lang="en-US" sz="3200" dirty="0">
                <a:latin typeface="Arial" panose="020B0604020202020204" pitchFamily="34" charset="0"/>
                <a:cs typeface="Arial" panose="020B0604020202020204" pitchFamily="34" charset="0"/>
              </a:rPr>
              <a:t>harm</a:t>
            </a:r>
          </a:p>
        </p:txBody>
      </p:sp>
    </p:spTree>
    <p:extLst>
      <p:ext uri="{BB962C8B-B14F-4D97-AF65-F5344CB8AC3E}">
        <p14:creationId xmlns:p14="http://schemas.microsoft.com/office/powerpoint/2010/main" val="2284824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0"/>
</p:tagLst>
</file>

<file path=ppt/tags/tag11.xml><?xml version="1.0" encoding="utf-8"?>
<p:tagLst xmlns:a="http://schemas.openxmlformats.org/drawingml/2006/main" xmlns:r="http://schemas.openxmlformats.org/officeDocument/2006/relationships" xmlns:p="http://schemas.openxmlformats.org/presentationml/2006/main">
  <p:tag name="NUM" val="11"/>
</p:tagLst>
</file>

<file path=ppt/tags/tag12.xml><?xml version="1.0" encoding="utf-8"?>
<p:tagLst xmlns:a="http://schemas.openxmlformats.org/drawingml/2006/main" xmlns:r="http://schemas.openxmlformats.org/officeDocument/2006/relationships" xmlns:p="http://schemas.openxmlformats.org/presentationml/2006/main">
  <p:tag name="NUM" val="12"/>
</p:tagLst>
</file>

<file path=ppt/tags/tag13.xml><?xml version="1.0" encoding="utf-8"?>
<p:tagLst xmlns:a="http://schemas.openxmlformats.org/drawingml/2006/main" xmlns:r="http://schemas.openxmlformats.org/officeDocument/2006/relationships" xmlns:p="http://schemas.openxmlformats.org/presentationml/2006/main">
  <p:tag name="NUM" val="13"/>
</p:tagLst>
</file>

<file path=ppt/tags/tag14.xml><?xml version="1.0" encoding="utf-8"?>
<p:tagLst xmlns:a="http://schemas.openxmlformats.org/drawingml/2006/main" xmlns:r="http://schemas.openxmlformats.org/officeDocument/2006/relationships" xmlns:p="http://schemas.openxmlformats.org/presentationml/2006/main">
  <p:tag name="NUM" val="14"/>
</p:tagLst>
</file>

<file path=ppt/tags/tag15.xml><?xml version="1.0" encoding="utf-8"?>
<p:tagLst xmlns:a="http://schemas.openxmlformats.org/drawingml/2006/main" xmlns:r="http://schemas.openxmlformats.org/officeDocument/2006/relationships" xmlns:p="http://schemas.openxmlformats.org/presentationml/2006/main">
  <p:tag name="NUM" val="15"/>
</p:tagLst>
</file>

<file path=ppt/tags/tag16.xml><?xml version="1.0" encoding="utf-8"?>
<p:tagLst xmlns:a="http://schemas.openxmlformats.org/drawingml/2006/main" xmlns:r="http://schemas.openxmlformats.org/officeDocument/2006/relationships" xmlns:p="http://schemas.openxmlformats.org/presentationml/2006/main">
  <p:tag name="NUM" val="16"/>
</p:tagLst>
</file>

<file path=ppt/tags/tag17.xml><?xml version="1.0" encoding="utf-8"?>
<p:tagLst xmlns:a="http://schemas.openxmlformats.org/drawingml/2006/main" xmlns:r="http://schemas.openxmlformats.org/officeDocument/2006/relationships" xmlns:p="http://schemas.openxmlformats.org/presentationml/2006/main">
  <p:tag name="NUM" val="17"/>
</p:tagLst>
</file>

<file path=ppt/tags/tag18.xml><?xml version="1.0" encoding="utf-8"?>
<p:tagLst xmlns:a="http://schemas.openxmlformats.org/drawingml/2006/main" xmlns:r="http://schemas.openxmlformats.org/officeDocument/2006/relationships" xmlns:p="http://schemas.openxmlformats.org/presentationml/2006/main">
  <p:tag name="NUM" val="18"/>
</p:tagLst>
</file>

<file path=ppt/tags/tag19.xml><?xml version="1.0" encoding="utf-8"?>
<p:tagLst xmlns:a="http://schemas.openxmlformats.org/drawingml/2006/main" xmlns:r="http://schemas.openxmlformats.org/officeDocument/2006/relationships" xmlns:p="http://schemas.openxmlformats.org/presentationml/2006/main">
  <p:tag name="NUM" val="19"/>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0"/>
</p:tagLst>
</file>

<file path=ppt/tags/tag21.xml><?xml version="1.0" encoding="utf-8"?>
<p:tagLst xmlns:a="http://schemas.openxmlformats.org/drawingml/2006/main" xmlns:r="http://schemas.openxmlformats.org/officeDocument/2006/relationships" xmlns:p="http://schemas.openxmlformats.org/presentationml/2006/main">
  <p:tag name="NUM" val="21"/>
</p:tagLst>
</file>

<file path=ppt/tags/tag22.xml><?xml version="1.0" encoding="utf-8"?>
<p:tagLst xmlns:a="http://schemas.openxmlformats.org/drawingml/2006/main" xmlns:r="http://schemas.openxmlformats.org/officeDocument/2006/relationships" xmlns:p="http://schemas.openxmlformats.org/presentationml/2006/main">
  <p:tag name="NUM" val="22"/>
</p:tagLst>
</file>

<file path=ppt/tags/tag23.xml><?xml version="1.0" encoding="utf-8"?>
<p:tagLst xmlns:a="http://schemas.openxmlformats.org/drawingml/2006/main" xmlns:r="http://schemas.openxmlformats.org/officeDocument/2006/relationships" xmlns:p="http://schemas.openxmlformats.org/presentationml/2006/main">
  <p:tag name="NUM" val="23"/>
</p:tagLst>
</file>

<file path=ppt/tags/tag24.xml><?xml version="1.0" encoding="utf-8"?>
<p:tagLst xmlns:a="http://schemas.openxmlformats.org/drawingml/2006/main" xmlns:r="http://schemas.openxmlformats.org/officeDocument/2006/relationships" xmlns:p="http://schemas.openxmlformats.org/presentationml/2006/main">
  <p:tag name="NUM" val="24"/>
</p:tagLst>
</file>

<file path=ppt/tags/tag25.xml><?xml version="1.0" encoding="utf-8"?>
<p:tagLst xmlns:a="http://schemas.openxmlformats.org/drawingml/2006/main" xmlns:r="http://schemas.openxmlformats.org/officeDocument/2006/relationships" xmlns:p="http://schemas.openxmlformats.org/presentationml/2006/main">
  <p:tag name="NUM" val="25"/>
</p:tagLst>
</file>

<file path=ppt/tags/tag26.xml><?xml version="1.0" encoding="utf-8"?>
<p:tagLst xmlns:a="http://schemas.openxmlformats.org/drawingml/2006/main" xmlns:r="http://schemas.openxmlformats.org/officeDocument/2006/relationships" xmlns:p="http://schemas.openxmlformats.org/presentationml/2006/main">
  <p:tag name="NUM" val="26"/>
</p:tagLst>
</file>

<file path=ppt/tags/tag27.xml><?xml version="1.0" encoding="utf-8"?>
<p:tagLst xmlns:a="http://schemas.openxmlformats.org/drawingml/2006/main" xmlns:r="http://schemas.openxmlformats.org/officeDocument/2006/relationships" xmlns:p="http://schemas.openxmlformats.org/presentationml/2006/main">
  <p:tag name="NUM" val="27"/>
</p:tagLst>
</file>

<file path=ppt/tags/tag28.xml><?xml version="1.0" encoding="utf-8"?>
<p:tagLst xmlns:a="http://schemas.openxmlformats.org/drawingml/2006/main" xmlns:r="http://schemas.openxmlformats.org/officeDocument/2006/relationships" xmlns:p="http://schemas.openxmlformats.org/presentationml/2006/main">
  <p:tag name="NUM" val="28"/>
</p:tagLst>
</file>

<file path=ppt/tags/tag29.xml><?xml version="1.0" encoding="utf-8"?>
<p:tagLst xmlns:a="http://schemas.openxmlformats.org/drawingml/2006/main" xmlns:r="http://schemas.openxmlformats.org/officeDocument/2006/relationships" xmlns:p="http://schemas.openxmlformats.org/presentationml/2006/main">
  <p:tag name="NUM" val="29"/>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0"/>
</p:tagLst>
</file>

<file path=ppt/tags/tag31.xml><?xml version="1.0" encoding="utf-8"?>
<p:tagLst xmlns:a="http://schemas.openxmlformats.org/drawingml/2006/main" xmlns:r="http://schemas.openxmlformats.org/officeDocument/2006/relationships" xmlns:p="http://schemas.openxmlformats.org/presentationml/2006/main">
  <p:tag name="NUM" val="31"/>
</p:tagLst>
</file>

<file path=ppt/tags/tag32.xml><?xml version="1.0" encoding="utf-8"?>
<p:tagLst xmlns:a="http://schemas.openxmlformats.org/drawingml/2006/main" xmlns:r="http://schemas.openxmlformats.org/officeDocument/2006/relationships" xmlns:p="http://schemas.openxmlformats.org/presentationml/2006/main">
  <p:tag name="NUM" val="32"/>
</p:tagLst>
</file>

<file path=ppt/tags/tag33.xml><?xml version="1.0" encoding="utf-8"?>
<p:tagLst xmlns:a="http://schemas.openxmlformats.org/drawingml/2006/main" xmlns:r="http://schemas.openxmlformats.org/officeDocument/2006/relationships" xmlns:p="http://schemas.openxmlformats.org/presentationml/2006/main">
  <p:tag name="NUM" val="33"/>
</p:tagLst>
</file>

<file path=ppt/tags/tag34.xml><?xml version="1.0" encoding="utf-8"?>
<p:tagLst xmlns:a="http://schemas.openxmlformats.org/drawingml/2006/main" xmlns:r="http://schemas.openxmlformats.org/officeDocument/2006/relationships" xmlns:p="http://schemas.openxmlformats.org/presentationml/2006/main">
  <p:tag name="NUM" val="34"/>
</p:tagLst>
</file>

<file path=ppt/tags/tag35.xml><?xml version="1.0" encoding="utf-8"?>
<p:tagLst xmlns:a="http://schemas.openxmlformats.org/drawingml/2006/main" xmlns:r="http://schemas.openxmlformats.org/officeDocument/2006/relationships" xmlns:p="http://schemas.openxmlformats.org/presentationml/2006/main">
  <p:tag name="NUM" val="35"/>
</p:tagLst>
</file>

<file path=ppt/tags/tag36.xml><?xml version="1.0" encoding="utf-8"?>
<p:tagLst xmlns:a="http://schemas.openxmlformats.org/drawingml/2006/main" xmlns:r="http://schemas.openxmlformats.org/officeDocument/2006/relationships" xmlns:p="http://schemas.openxmlformats.org/presentationml/2006/main">
  <p:tag name="NUM" val="36"/>
</p:tagLst>
</file>

<file path=ppt/tags/tag37.xml><?xml version="1.0" encoding="utf-8"?>
<p:tagLst xmlns:a="http://schemas.openxmlformats.org/drawingml/2006/main" xmlns:r="http://schemas.openxmlformats.org/officeDocument/2006/relationships" xmlns:p="http://schemas.openxmlformats.org/presentationml/2006/main">
  <p:tag name="NUM" val="37"/>
</p:tagLst>
</file>

<file path=ppt/tags/tag38.xml><?xml version="1.0" encoding="utf-8"?>
<p:tagLst xmlns:a="http://schemas.openxmlformats.org/drawingml/2006/main" xmlns:r="http://schemas.openxmlformats.org/officeDocument/2006/relationships" xmlns:p="http://schemas.openxmlformats.org/presentationml/2006/main">
  <p:tag name="NUM" val="38"/>
</p:tagLst>
</file>

<file path=ppt/tags/tag39.xml><?xml version="1.0" encoding="utf-8"?>
<p:tagLst xmlns:a="http://schemas.openxmlformats.org/drawingml/2006/main" xmlns:r="http://schemas.openxmlformats.org/officeDocument/2006/relationships" xmlns:p="http://schemas.openxmlformats.org/presentationml/2006/main">
  <p:tag name="NUM" val="39"/>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40"/>
</p:tagLst>
</file>

<file path=ppt/tags/tag41.xml><?xml version="1.0" encoding="utf-8"?>
<p:tagLst xmlns:a="http://schemas.openxmlformats.org/drawingml/2006/main" xmlns:r="http://schemas.openxmlformats.org/officeDocument/2006/relationships" xmlns:p="http://schemas.openxmlformats.org/presentationml/2006/main">
  <p:tag name="NUM" val="41"/>
</p:tagLst>
</file>

<file path=ppt/tags/tag42.xml><?xml version="1.0" encoding="utf-8"?>
<p:tagLst xmlns:a="http://schemas.openxmlformats.org/drawingml/2006/main" xmlns:r="http://schemas.openxmlformats.org/officeDocument/2006/relationships" xmlns:p="http://schemas.openxmlformats.org/presentationml/2006/main">
  <p:tag name="NUM" val="42"/>
</p:tagLst>
</file>

<file path=ppt/tags/tag43.xml><?xml version="1.0" encoding="utf-8"?>
<p:tagLst xmlns:a="http://schemas.openxmlformats.org/drawingml/2006/main" xmlns:r="http://schemas.openxmlformats.org/officeDocument/2006/relationships" xmlns:p="http://schemas.openxmlformats.org/presentationml/2006/main">
  <p:tag name="NUM" val="44"/>
</p:tagLst>
</file>

<file path=ppt/tags/tag44.xml><?xml version="1.0" encoding="utf-8"?>
<p:tagLst xmlns:a="http://schemas.openxmlformats.org/drawingml/2006/main" xmlns:r="http://schemas.openxmlformats.org/officeDocument/2006/relationships" xmlns:p="http://schemas.openxmlformats.org/presentationml/2006/main">
  <p:tag name="NUM" val="43"/>
</p:tagLst>
</file>

<file path=ppt/tags/tag45.xml><?xml version="1.0" encoding="utf-8"?>
<p:tagLst xmlns:a="http://schemas.openxmlformats.org/drawingml/2006/main" xmlns:r="http://schemas.openxmlformats.org/officeDocument/2006/relationships" xmlns:p="http://schemas.openxmlformats.org/presentationml/2006/main">
  <p:tag name="NUM" val="45"/>
</p:tagLst>
</file>

<file path=ppt/tags/tag46.xml><?xml version="1.0" encoding="utf-8"?>
<p:tagLst xmlns:a="http://schemas.openxmlformats.org/drawingml/2006/main" xmlns:r="http://schemas.openxmlformats.org/officeDocument/2006/relationships" xmlns:p="http://schemas.openxmlformats.org/presentationml/2006/main">
  <p:tag name="NUM" val="46"/>
</p:tagLst>
</file>

<file path=ppt/tags/tag47.xml><?xml version="1.0" encoding="utf-8"?>
<p:tagLst xmlns:a="http://schemas.openxmlformats.org/drawingml/2006/main" xmlns:r="http://schemas.openxmlformats.org/officeDocument/2006/relationships" xmlns:p="http://schemas.openxmlformats.org/presentationml/2006/main">
  <p:tag name="NUM" val="47"/>
</p:tagLst>
</file>

<file path=ppt/tags/tag48.xml><?xml version="1.0" encoding="utf-8"?>
<p:tagLst xmlns:a="http://schemas.openxmlformats.org/drawingml/2006/main" xmlns:r="http://schemas.openxmlformats.org/officeDocument/2006/relationships" xmlns:p="http://schemas.openxmlformats.org/presentationml/2006/main">
  <p:tag name="NUM" val="48"/>
</p:tagLst>
</file>

<file path=ppt/tags/tag49.xml><?xml version="1.0" encoding="utf-8"?>
<p:tagLst xmlns:a="http://schemas.openxmlformats.org/drawingml/2006/main" xmlns:r="http://schemas.openxmlformats.org/officeDocument/2006/relationships" xmlns:p="http://schemas.openxmlformats.org/presentationml/2006/main">
  <p:tag name="NUM" val="49"/>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50"/>
</p:tagLst>
</file>

<file path=ppt/tags/tag51.xml><?xml version="1.0" encoding="utf-8"?>
<p:tagLst xmlns:a="http://schemas.openxmlformats.org/drawingml/2006/main" xmlns:r="http://schemas.openxmlformats.org/officeDocument/2006/relationships" xmlns:p="http://schemas.openxmlformats.org/presentationml/2006/main">
  <p:tag name="NUM" val="51"/>
</p:tagLst>
</file>

<file path=ppt/tags/tag52.xml><?xml version="1.0" encoding="utf-8"?>
<p:tagLst xmlns:a="http://schemas.openxmlformats.org/drawingml/2006/main" xmlns:r="http://schemas.openxmlformats.org/officeDocument/2006/relationships" xmlns:p="http://schemas.openxmlformats.org/presentationml/2006/main">
  <p:tag name="NUM" val="52"/>
</p:tagLst>
</file>

<file path=ppt/tags/tag53.xml><?xml version="1.0" encoding="utf-8"?>
<p:tagLst xmlns:a="http://schemas.openxmlformats.org/drawingml/2006/main" xmlns:r="http://schemas.openxmlformats.org/officeDocument/2006/relationships" xmlns:p="http://schemas.openxmlformats.org/presentationml/2006/main">
  <p:tag name="NUM" val="53"/>
</p:tagLst>
</file>

<file path=ppt/tags/tag54.xml><?xml version="1.0" encoding="utf-8"?>
<p:tagLst xmlns:a="http://schemas.openxmlformats.org/drawingml/2006/main" xmlns:r="http://schemas.openxmlformats.org/officeDocument/2006/relationships" xmlns:p="http://schemas.openxmlformats.org/presentationml/2006/main">
  <p:tag name="NUM" val="54"/>
</p:tagLst>
</file>

<file path=ppt/tags/tag55.xml><?xml version="1.0" encoding="utf-8"?>
<p:tagLst xmlns:a="http://schemas.openxmlformats.org/drawingml/2006/main" xmlns:r="http://schemas.openxmlformats.org/officeDocument/2006/relationships" xmlns:p="http://schemas.openxmlformats.org/presentationml/2006/main">
  <p:tag name="NUM" val="55"/>
</p:tagLst>
</file>

<file path=ppt/tags/tag56.xml><?xml version="1.0" encoding="utf-8"?>
<p:tagLst xmlns:a="http://schemas.openxmlformats.org/drawingml/2006/main" xmlns:r="http://schemas.openxmlformats.org/officeDocument/2006/relationships" xmlns:p="http://schemas.openxmlformats.org/presentationml/2006/main">
  <p:tag name="NUM" val="56"/>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8"/>
</p:tagLst>
</file>

<file path=ppt/tags/tag9.xml><?xml version="1.0" encoding="utf-8"?>
<p:tagLst xmlns:a="http://schemas.openxmlformats.org/drawingml/2006/main" xmlns:r="http://schemas.openxmlformats.org/officeDocument/2006/relationships" xmlns:p="http://schemas.openxmlformats.org/presentationml/2006/main">
  <p:tag name="NUM" val="9"/>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1770</TotalTime>
  <Words>888</Words>
  <Application>Microsoft Office PowerPoint</Application>
  <PresentationFormat>Custom</PresentationFormat>
  <Paragraphs>70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Cusson, Noémie</dc:creator>
  <cp:lastModifiedBy>Cusson, Noémie</cp:lastModifiedBy>
  <cp:revision>98</cp:revision>
  <dcterms:created xsi:type="dcterms:W3CDTF">2026-03-27T21:23:02Z</dcterms:created>
  <dcterms:modified xsi:type="dcterms:W3CDTF">2026-04-09T22:45:45Z</dcterms:modified>
</cp:coreProperties>
</file>